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9" r:id="rId2"/>
    <p:sldId id="256" r:id="rId3"/>
    <p:sldId id="257" r:id="rId4"/>
    <p:sldId id="258" r:id="rId5"/>
    <p:sldId id="260" r:id="rId6"/>
    <p:sldId id="267" r:id="rId7"/>
    <p:sldId id="262" r:id="rId8"/>
    <p:sldId id="269" r:id="rId9"/>
    <p:sldId id="270" r:id="rId10"/>
    <p:sldId id="263" r:id="rId11"/>
    <p:sldId id="264" r:id="rId12"/>
    <p:sldId id="265" r:id="rId13"/>
    <p:sldId id="271"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Total</a:t>
            </a:r>
            <a:r>
              <a:rPr lang="en-IN" baseline="0" dirty="0"/>
              <a:t> Revenue and Total Cost by Year</a:t>
            </a: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Sum of Total Revenue</c:v>
                </c:pt>
              </c:strCache>
            </c:strRef>
          </c:tx>
          <c:spPr>
            <a:solidFill>
              <a:schemeClr val="accent1"/>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Sheet1!$B$2:$B$9</c:f>
              <c:numCache>
                <c:formatCode>General</c:formatCode>
                <c:ptCount val="8"/>
                <c:pt idx="0">
                  <c:v>16604238.529999999</c:v>
                </c:pt>
                <c:pt idx="1">
                  <c:v>11459719.49</c:v>
                </c:pt>
                <c:pt idx="2">
                  <c:v>34149877.490000002</c:v>
                </c:pt>
                <c:pt idx="3">
                  <c:v>20156772.41</c:v>
                </c:pt>
                <c:pt idx="4">
                  <c:v>16803890.68</c:v>
                </c:pt>
                <c:pt idx="5">
                  <c:v>12427982.859999999</c:v>
                </c:pt>
                <c:pt idx="6">
                  <c:v>12372867.220000001</c:v>
                </c:pt>
                <c:pt idx="7">
                  <c:v>13373419.630000001</c:v>
                </c:pt>
              </c:numCache>
            </c:numRef>
          </c:val>
          <c:extLst>
            <c:ext xmlns:c16="http://schemas.microsoft.com/office/drawing/2014/chart" uri="{C3380CC4-5D6E-409C-BE32-E72D297353CC}">
              <c16:uniqueId val="{00000000-C90C-4DDE-BF7D-3A695E4D2A31}"/>
            </c:ext>
          </c:extLst>
        </c:ser>
        <c:ser>
          <c:idx val="1"/>
          <c:order val="1"/>
          <c:tx>
            <c:strRef>
              <c:f>Sheet1!$C$1</c:f>
              <c:strCache>
                <c:ptCount val="1"/>
                <c:pt idx="0">
                  <c:v>Sum of Total Cost</c:v>
                </c:pt>
              </c:strCache>
            </c:strRef>
          </c:tx>
          <c:spPr>
            <a:solidFill>
              <a:schemeClr val="accent2"/>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Sheet1!$C$2:$C$9</c:f>
              <c:numCache>
                <c:formatCode>General</c:formatCode>
                <c:ptCount val="8"/>
                <c:pt idx="0">
                  <c:v>10616258.380000001</c:v>
                </c:pt>
                <c:pt idx="1">
                  <c:v>8513570.2300000004</c:v>
                </c:pt>
                <c:pt idx="2">
                  <c:v>24500421.120000001</c:v>
                </c:pt>
                <c:pt idx="3">
                  <c:v>13494604.869999999</c:v>
                </c:pt>
                <c:pt idx="4">
                  <c:v>10871176.5</c:v>
                </c:pt>
                <c:pt idx="5">
                  <c:v>8431443.4199999999</c:v>
                </c:pt>
                <c:pt idx="6">
                  <c:v>7469029.21</c:v>
                </c:pt>
                <c:pt idx="7">
                  <c:v>9284066.1799999997</c:v>
                </c:pt>
              </c:numCache>
            </c:numRef>
          </c:val>
          <c:extLst>
            <c:ext xmlns:c16="http://schemas.microsoft.com/office/drawing/2014/chart" uri="{C3380CC4-5D6E-409C-BE32-E72D297353CC}">
              <c16:uniqueId val="{00000001-C90C-4DDE-BF7D-3A695E4D2A31}"/>
            </c:ext>
          </c:extLst>
        </c:ser>
        <c:ser>
          <c:idx val="2"/>
          <c:order val="2"/>
          <c:tx>
            <c:strRef>
              <c:f>Sheet1!$D$1</c:f>
              <c:strCache>
                <c:ptCount val="1"/>
              </c:strCache>
            </c:strRef>
          </c:tx>
          <c:spPr>
            <a:solidFill>
              <a:schemeClr val="accent3"/>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Sheet1!$D$2:$D$9</c:f>
              <c:numCache>
                <c:formatCode>General</c:formatCode>
                <c:ptCount val="8"/>
              </c:numCache>
            </c:numRef>
          </c:val>
          <c:extLst>
            <c:ext xmlns:c16="http://schemas.microsoft.com/office/drawing/2014/chart" uri="{C3380CC4-5D6E-409C-BE32-E72D297353CC}">
              <c16:uniqueId val="{00000002-C90C-4DDE-BF7D-3A695E4D2A31}"/>
            </c:ext>
          </c:extLst>
        </c:ser>
        <c:dLbls>
          <c:showLegendKey val="0"/>
          <c:showVal val="0"/>
          <c:showCatName val="0"/>
          <c:showSerName val="0"/>
          <c:showPercent val="0"/>
          <c:showBubbleSize val="0"/>
        </c:dLbls>
        <c:gapWidth val="219"/>
        <c:overlap val="-27"/>
        <c:axId val="1740871648"/>
        <c:axId val="1502365200"/>
      </c:barChart>
      <c:catAx>
        <c:axId val="17408716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02365200"/>
        <c:crosses val="autoZero"/>
        <c:auto val="1"/>
        <c:lblAlgn val="ctr"/>
        <c:lblOffset val="100"/>
        <c:noMultiLvlLbl val="0"/>
      </c:catAx>
      <c:valAx>
        <c:axId val="1502365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40871648"/>
        <c:crosses val="autoZero"/>
        <c:crossBetween val="between"/>
      </c:valAx>
      <c:spPr>
        <a:noFill/>
        <a:ln>
          <a:noFill/>
        </a:ln>
        <a:effectLst/>
      </c:spPr>
    </c:plotArea>
    <c:legend>
      <c:legendPos val="b"/>
      <c:legendEntry>
        <c:idx val="2"/>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Units</a:t>
            </a:r>
            <a:r>
              <a:rPr lang="en-IN" baseline="0" dirty="0"/>
              <a:t> Sold</a:t>
            </a: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Sheet1!$B$1</c:f>
              <c:strCache>
                <c:ptCount val="1"/>
                <c:pt idx="0">
                  <c:v>Baby Food</c:v>
                </c:pt>
              </c:strCache>
            </c:strRef>
          </c:tx>
          <c:spPr>
            <a:solidFill>
              <a:schemeClr val="accent1"/>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Sheet1!$B$2:$B$9</c:f>
              <c:numCache>
                <c:formatCode>General</c:formatCode>
                <c:ptCount val="8"/>
                <c:pt idx="0">
                  <c:v>9925</c:v>
                </c:pt>
                <c:pt idx="2">
                  <c:v>8614</c:v>
                </c:pt>
                <c:pt idx="3">
                  <c:v>4750</c:v>
                </c:pt>
                <c:pt idx="4">
                  <c:v>13009</c:v>
                </c:pt>
                <c:pt idx="5">
                  <c:v>4247</c:v>
                </c:pt>
              </c:numCache>
            </c:numRef>
          </c:val>
          <c:extLst>
            <c:ext xmlns:c16="http://schemas.microsoft.com/office/drawing/2014/chart" uri="{C3380CC4-5D6E-409C-BE32-E72D297353CC}">
              <c16:uniqueId val="{00000000-13B2-48F0-86D8-039981A61780}"/>
            </c:ext>
          </c:extLst>
        </c:ser>
        <c:ser>
          <c:idx val="1"/>
          <c:order val="1"/>
          <c:tx>
            <c:strRef>
              <c:f>Sheet1!$C$1</c:f>
              <c:strCache>
                <c:ptCount val="1"/>
                <c:pt idx="0">
                  <c:v>Beverages</c:v>
                </c:pt>
              </c:strCache>
            </c:strRef>
          </c:tx>
          <c:spPr>
            <a:solidFill>
              <a:schemeClr val="accent2"/>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Sheet1!$C$2:$C$9</c:f>
              <c:numCache>
                <c:formatCode>General</c:formatCode>
                <c:ptCount val="8"/>
                <c:pt idx="1">
                  <c:v>22726</c:v>
                </c:pt>
                <c:pt idx="4">
                  <c:v>23892</c:v>
                </c:pt>
                <c:pt idx="5">
                  <c:v>5430</c:v>
                </c:pt>
                <c:pt idx="6">
                  <c:v>4660</c:v>
                </c:pt>
              </c:numCache>
            </c:numRef>
          </c:val>
          <c:extLst>
            <c:ext xmlns:c16="http://schemas.microsoft.com/office/drawing/2014/chart" uri="{C3380CC4-5D6E-409C-BE32-E72D297353CC}">
              <c16:uniqueId val="{00000001-13B2-48F0-86D8-039981A61780}"/>
            </c:ext>
          </c:extLst>
        </c:ser>
        <c:ser>
          <c:idx val="2"/>
          <c:order val="2"/>
          <c:tx>
            <c:strRef>
              <c:f>Sheet1!$D$1</c:f>
              <c:strCache>
                <c:ptCount val="1"/>
                <c:pt idx="0">
                  <c:v>Cereal</c:v>
                </c:pt>
              </c:strCache>
            </c:strRef>
          </c:tx>
          <c:spPr>
            <a:solidFill>
              <a:schemeClr val="accent3"/>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Sheet1!$D$2:$D$9</c:f>
              <c:numCache>
                <c:formatCode>General</c:formatCode>
                <c:ptCount val="8"/>
                <c:pt idx="2">
                  <c:v>4921</c:v>
                </c:pt>
                <c:pt idx="3">
                  <c:v>4745</c:v>
                </c:pt>
                <c:pt idx="4">
                  <c:v>6593</c:v>
                </c:pt>
                <c:pt idx="6">
                  <c:v>962</c:v>
                </c:pt>
                <c:pt idx="7">
                  <c:v>8656</c:v>
                </c:pt>
              </c:numCache>
            </c:numRef>
          </c:val>
          <c:extLst>
            <c:ext xmlns:c16="http://schemas.microsoft.com/office/drawing/2014/chart" uri="{C3380CC4-5D6E-409C-BE32-E72D297353CC}">
              <c16:uniqueId val="{00000002-13B2-48F0-86D8-039981A61780}"/>
            </c:ext>
          </c:extLst>
        </c:ser>
        <c:ser>
          <c:idx val="3"/>
          <c:order val="3"/>
          <c:tx>
            <c:strRef>
              <c:f>Sheet1!$E$1</c:f>
              <c:strCache>
                <c:ptCount val="1"/>
                <c:pt idx="0">
                  <c:v>Clothes</c:v>
                </c:pt>
              </c:strCache>
            </c:strRef>
          </c:tx>
          <c:spPr>
            <a:solidFill>
              <a:schemeClr val="accent4"/>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Sheet1!$E$2:$E$9</c:f>
              <c:numCache>
                <c:formatCode>General</c:formatCode>
                <c:ptCount val="8"/>
                <c:pt idx="0">
                  <c:v>18290</c:v>
                </c:pt>
                <c:pt idx="1">
                  <c:v>888</c:v>
                </c:pt>
                <c:pt idx="2">
                  <c:v>13039</c:v>
                </c:pt>
                <c:pt idx="4">
                  <c:v>12010</c:v>
                </c:pt>
                <c:pt idx="5">
                  <c:v>13272</c:v>
                </c:pt>
                <c:pt idx="6">
                  <c:v>5498</c:v>
                </c:pt>
                <c:pt idx="7">
                  <c:v>8263</c:v>
                </c:pt>
              </c:numCache>
            </c:numRef>
          </c:val>
          <c:extLst>
            <c:ext xmlns:c16="http://schemas.microsoft.com/office/drawing/2014/chart" uri="{C3380CC4-5D6E-409C-BE32-E72D297353CC}">
              <c16:uniqueId val="{00000003-13B2-48F0-86D8-039981A61780}"/>
            </c:ext>
          </c:extLst>
        </c:ser>
        <c:ser>
          <c:idx val="4"/>
          <c:order val="4"/>
          <c:tx>
            <c:strRef>
              <c:f>Sheet1!$F$1</c:f>
              <c:strCache>
                <c:ptCount val="1"/>
                <c:pt idx="0">
                  <c:v>Cosmetics</c:v>
                </c:pt>
              </c:strCache>
            </c:strRef>
          </c:tx>
          <c:spPr>
            <a:solidFill>
              <a:schemeClr val="accent5"/>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Sheet1!$F$2:$F$9</c:f>
              <c:numCache>
                <c:formatCode>General</c:formatCode>
                <c:ptCount val="8"/>
                <c:pt idx="0">
                  <c:v>15144</c:v>
                </c:pt>
                <c:pt idx="2">
                  <c:v>8661</c:v>
                </c:pt>
                <c:pt idx="3">
                  <c:v>25728</c:v>
                </c:pt>
                <c:pt idx="4">
                  <c:v>7215</c:v>
                </c:pt>
                <c:pt idx="5">
                  <c:v>2847</c:v>
                </c:pt>
                <c:pt idx="6">
                  <c:v>22308</c:v>
                </c:pt>
                <c:pt idx="7">
                  <c:v>1815</c:v>
                </c:pt>
              </c:numCache>
            </c:numRef>
          </c:val>
          <c:extLst>
            <c:ext xmlns:c16="http://schemas.microsoft.com/office/drawing/2014/chart" uri="{C3380CC4-5D6E-409C-BE32-E72D297353CC}">
              <c16:uniqueId val="{00000004-13B2-48F0-86D8-039981A61780}"/>
            </c:ext>
          </c:extLst>
        </c:ser>
        <c:ser>
          <c:idx val="5"/>
          <c:order val="5"/>
          <c:tx>
            <c:strRef>
              <c:f>Sheet1!$G$1</c:f>
              <c:strCache>
                <c:ptCount val="1"/>
                <c:pt idx="0">
                  <c:v>Fruits</c:v>
                </c:pt>
              </c:strCache>
            </c:strRef>
          </c:tx>
          <c:spPr>
            <a:solidFill>
              <a:schemeClr val="accent6"/>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Sheet1!$G$2:$G$9</c:f>
              <c:numCache>
                <c:formatCode>General</c:formatCode>
                <c:ptCount val="8"/>
                <c:pt idx="0">
                  <c:v>5822</c:v>
                </c:pt>
                <c:pt idx="1">
                  <c:v>10051</c:v>
                </c:pt>
                <c:pt idx="2">
                  <c:v>522</c:v>
                </c:pt>
                <c:pt idx="3">
                  <c:v>17243</c:v>
                </c:pt>
                <c:pt idx="4">
                  <c:v>15687</c:v>
                </c:pt>
                <c:pt idx="5">
                  <c:v>673</c:v>
                </c:pt>
              </c:numCache>
            </c:numRef>
          </c:val>
          <c:extLst>
            <c:ext xmlns:c16="http://schemas.microsoft.com/office/drawing/2014/chart" uri="{C3380CC4-5D6E-409C-BE32-E72D297353CC}">
              <c16:uniqueId val="{00000005-13B2-48F0-86D8-039981A61780}"/>
            </c:ext>
          </c:extLst>
        </c:ser>
        <c:ser>
          <c:idx val="6"/>
          <c:order val="6"/>
          <c:tx>
            <c:strRef>
              <c:f>Sheet1!$H$1</c:f>
              <c:strCache>
                <c:ptCount val="1"/>
                <c:pt idx="0">
                  <c:v>Household</c:v>
                </c:pt>
              </c:strCache>
            </c:strRef>
          </c:tx>
          <c:spPr>
            <a:solidFill>
              <a:schemeClr val="accent1">
                <a:lumMod val="60000"/>
              </a:schemeClr>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Sheet1!$H$2:$H$9</c:f>
              <c:numCache>
                <c:formatCode>General</c:formatCode>
                <c:ptCount val="8"/>
                <c:pt idx="1">
                  <c:v>8017</c:v>
                </c:pt>
                <c:pt idx="2">
                  <c:v>12532</c:v>
                </c:pt>
                <c:pt idx="4">
                  <c:v>6954</c:v>
                </c:pt>
                <c:pt idx="5">
                  <c:v>8250</c:v>
                </c:pt>
                <c:pt idx="7">
                  <c:v>8974</c:v>
                </c:pt>
              </c:numCache>
            </c:numRef>
          </c:val>
          <c:extLst>
            <c:ext xmlns:c16="http://schemas.microsoft.com/office/drawing/2014/chart" uri="{C3380CC4-5D6E-409C-BE32-E72D297353CC}">
              <c16:uniqueId val="{00000006-13B2-48F0-86D8-039981A61780}"/>
            </c:ext>
          </c:extLst>
        </c:ser>
        <c:ser>
          <c:idx val="7"/>
          <c:order val="7"/>
          <c:tx>
            <c:strRef>
              <c:f>Sheet1!$I$1</c:f>
              <c:strCache>
                <c:ptCount val="1"/>
                <c:pt idx="0">
                  <c:v>Meat</c:v>
                </c:pt>
              </c:strCache>
            </c:strRef>
          </c:tx>
          <c:spPr>
            <a:solidFill>
              <a:schemeClr val="accent2">
                <a:lumMod val="60000"/>
              </a:schemeClr>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Sheet1!$I$2:$I$9</c:f>
              <c:numCache>
                <c:formatCode>General</c:formatCode>
                <c:ptCount val="8"/>
                <c:pt idx="2">
                  <c:v>5908</c:v>
                </c:pt>
                <c:pt idx="7">
                  <c:v>4767</c:v>
                </c:pt>
              </c:numCache>
            </c:numRef>
          </c:val>
          <c:extLst>
            <c:ext xmlns:c16="http://schemas.microsoft.com/office/drawing/2014/chart" uri="{C3380CC4-5D6E-409C-BE32-E72D297353CC}">
              <c16:uniqueId val="{00000007-13B2-48F0-86D8-039981A61780}"/>
            </c:ext>
          </c:extLst>
        </c:ser>
        <c:ser>
          <c:idx val="8"/>
          <c:order val="8"/>
          <c:tx>
            <c:strRef>
              <c:f>Sheet1!$J$1</c:f>
              <c:strCache>
                <c:ptCount val="1"/>
                <c:pt idx="0">
                  <c:v>Office Supplies</c:v>
                </c:pt>
              </c:strCache>
            </c:strRef>
          </c:tx>
          <c:spPr>
            <a:solidFill>
              <a:schemeClr val="accent3">
                <a:lumMod val="60000"/>
              </a:schemeClr>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Sheet1!$J$2:$J$9</c:f>
              <c:numCache>
                <c:formatCode>General</c:formatCode>
                <c:ptCount val="8"/>
                <c:pt idx="0">
                  <c:v>8287</c:v>
                </c:pt>
                <c:pt idx="1">
                  <c:v>5518</c:v>
                </c:pt>
                <c:pt idx="2">
                  <c:v>17439</c:v>
                </c:pt>
                <c:pt idx="3">
                  <c:v>10072</c:v>
                </c:pt>
                <c:pt idx="4">
                  <c:v>1779</c:v>
                </c:pt>
                <c:pt idx="5">
                  <c:v>2924</c:v>
                </c:pt>
                <c:pt idx="6">
                  <c:v>948</c:v>
                </c:pt>
              </c:numCache>
            </c:numRef>
          </c:val>
          <c:extLst>
            <c:ext xmlns:c16="http://schemas.microsoft.com/office/drawing/2014/chart" uri="{C3380CC4-5D6E-409C-BE32-E72D297353CC}">
              <c16:uniqueId val="{00000008-13B2-48F0-86D8-039981A61780}"/>
            </c:ext>
          </c:extLst>
        </c:ser>
        <c:ser>
          <c:idx val="9"/>
          <c:order val="9"/>
          <c:tx>
            <c:strRef>
              <c:f>Sheet1!$K$1</c:f>
              <c:strCache>
                <c:ptCount val="1"/>
                <c:pt idx="0">
                  <c:v>Personal Care</c:v>
                </c:pt>
              </c:strCache>
            </c:strRef>
          </c:tx>
          <c:spPr>
            <a:solidFill>
              <a:schemeClr val="accent4">
                <a:lumMod val="60000"/>
              </a:schemeClr>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Sheet1!$K$2:$K$9</c:f>
              <c:numCache>
                <c:formatCode>General</c:formatCode>
                <c:ptCount val="8"/>
                <c:pt idx="1">
                  <c:v>273</c:v>
                </c:pt>
                <c:pt idx="2">
                  <c:v>15078</c:v>
                </c:pt>
                <c:pt idx="4">
                  <c:v>7026</c:v>
                </c:pt>
                <c:pt idx="5">
                  <c:v>11837</c:v>
                </c:pt>
                <c:pt idx="6">
                  <c:v>5070</c:v>
                </c:pt>
                <c:pt idx="7">
                  <c:v>9424</c:v>
                </c:pt>
              </c:numCache>
            </c:numRef>
          </c:val>
          <c:extLst>
            <c:ext xmlns:c16="http://schemas.microsoft.com/office/drawing/2014/chart" uri="{C3380CC4-5D6E-409C-BE32-E72D297353CC}">
              <c16:uniqueId val="{00000009-13B2-48F0-86D8-039981A61780}"/>
            </c:ext>
          </c:extLst>
        </c:ser>
        <c:ser>
          <c:idx val="10"/>
          <c:order val="10"/>
          <c:tx>
            <c:strRef>
              <c:f>Sheet1!$L$1</c:f>
              <c:strCache>
                <c:ptCount val="1"/>
                <c:pt idx="0">
                  <c:v>Snacks</c:v>
                </c:pt>
              </c:strCache>
            </c:strRef>
          </c:tx>
          <c:spPr>
            <a:solidFill>
              <a:schemeClr val="accent5">
                <a:lumMod val="60000"/>
              </a:schemeClr>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Sheet1!$L$2:$L$9</c:f>
              <c:numCache>
                <c:formatCode>General</c:formatCode>
                <c:ptCount val="8"/>
                <c:pt idx="1">
                  <c:v>4085</c:v>
                </c:pt>
                <c:pt idx="6">
                  <c:v>2225</c:v>
                </c:pt>
                <c:pt idx="7">
                  <c:v>7327</c:v>
                </c:pt>
              </c:numCache>
            </c:numRef>
          </c:val>
          <c:extLst>
            <c:ext xmlns:c16="http://schemas.microsoft.com/office/drawing/2014/chart" uri="{C3380CC4-5D6E-409C-BE32-E72D297353CC}">
              <c16:uniqueId val="{0000000A-13B2-48F0-86D8-039981A61780}"/>
            </c:ext>
          </c:extLst>
        </c:ser>
        <c:ser>
          <c:idx val="11"/>
          <c:order val="11"/>
          <c:tx>
            <c:strRef>
              <c:f>Sheet1!$M$1</c:f>
              <c:strCache>
                <c:ptCount val="1"/>
                <c:pt idx="0">
                  <c:v>Vegetables</c:v>
                </c:pt>
              </c:strCache>
            </c:strRef>
          </c:tx>
          <c:spPr>
            <a:solidFill>
              <a:schemeClr val="accent6">
                <a:lumMod val="60000"/>
              </a:schemeClr>
            </a:solidFill>
            <a:ln>
              <a:noFill/>
            </a:ln>
            <a:effectLst/>
          </c:spPr>
          <c:invertIfNegative val="0"/>
          <c:cat>
            <c:numRef>
              <c:f>Sheet1!$A$2:$A$9</c:f>
              <c:numCache>
                <c:formatCode>General</c:formatCode>
                <c:ptCount val="8"/>
                <c:pt idx="0">
                  <c:v>2010</c:v>
                </c:pt>
                <c:pt idx="1">
                  <c:v>2011</c:v>
                </c:pt>
                <c:pt idx="2">
                  <c:v>2012</c:v>
                </c:pt>
                <c:pt idx="3">
                  <c:v>2013</c:v>
                </c:pt>
                <c:pt idx="4">
                  <c:v>2014</c:v>
                </c:pt>
                <c:pt idx="5">
                  <c:v>2015</c:v>
                </c:pt>
                <c:pt idx="6">
                  <c:v>2016</c:v>
                </c:pt>
                <c:pt idx="7">
                  <c:v>2017</c:v>
                </c:pt>
              </c:numCache>
            </c:numRef>
          </c:cat>
          <c:val>
            <c:numRef>
              <c:f>Sheet1!$M$2:$M$9</c:f>
              <c:numCache>
                <c:formatCode>General</c:formatCode>
                <c:ptCount val="8"/>
                <c:pt idx="1">
                  <c:v>3856</c:v>
                </c:pt>
                <c:pt idx="2">
                  <c:v>14710</c:v>
                </c:pt>
                <c:pt idx="6">
                  <c:v>1485</c:v>
                </c:pt>
              </c:numCache>
            </c:numRef>
          </c:val>
          <c:extLst>
            <c:ext xmlns:c16="http://schemas.microsoft.com/office/drawing/2014/chart" uri="{C3380CC4-5D6E-409C-BE32-E72D297353CC}">
              <c16:uniqueId val="{0000000B-13B2-48F0-86D8-039981A61780}"/>
            </c:ext>
          </c:extLst>
        </c:ser>
        <c:dLbls>
          <c:showLegendKey val="0"/>
          <c:showVal val="0"/>
          <c:showCatName val="0"/>
          <c:showSerName val="0"/>
          <c:showPercent val="0"/>
          <c:showBubbleSize val="0"/>
        </c:dLbls>
        <c:gapWidth val="150"/>
        <c:overlap val="100"/>
        <c:axId val="268122160"/>
        <c:axId val="336039760"/>
      </c:barChart>
      <c:catAx>
        <c:axId val="268122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36039760"/>
        <c:crosses val="autoZero"/>
        <c:auto val="1"/>
        <c:lblAlgn val="ctr"/>
        <c:lblOffset val="100"/>
        <c:noMultiLvlLbl val="0"/>
      </c:catAx>
      <c:valAx>
        <c:axId val="3360397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681221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dirty="0"/>
              <a:t> Total Revenue</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Sum of Total Revenue</c:v>
                </c:pt>
              </c:strCache>
            </c:strRef>
          </c:tx>
          <c:dPt>
            <c:idx val="0"/>
            <c:bubble3D val="0"/>
            <c:spPr>
              <a:gradFill rotWithShape="1">
                <a:gsLst>
                  <a:gs pos="0">
                    <a:schemeClr val="accent1">
                      <a:tint val="98000"/>
                      <a:lumMod val="100000"/>
                    </a:schemeClr>
                  </a:gs>
                  <a:gs pos="100000">
                    <a:schemeClr val="accent1">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1-7D65-4199-9BBB-7C517F785056}"/>
              </c:ext>
            </c:extLst>
          </c:dPt>
          <c:dPt>
            <c:idx val="1"/>
            <c:bubble3D val="0"/>
            <c:spPr>
              <a:gradFill rotWithShape="1">
                <a:gsLst>
                  <a:gs pos="0">
                    <a:schemeClr val="accent2">
                      <a:tint val="98000"/>
                      <a:lumMod val="100000"/>
                    </a:schemeClr>
                  </a:gs>
                  <a:gs pos="100000">
                    <a:schemeClr val="accent2">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3-C6E6-4D31-B01E-13B8C68A3ADD}"/>
              </c:ext>
            </c:extLst>
          </c:dPt>
          <c:dPt>
            <c:idx val="2"/>
            <c:bubble3D val="0"/>
            <c:spPr>
              <a:gradFill rotWithShape="1">
                <a:gsLst>
                  <a:gs pos="0">
                    <a:schemeClr val="accent3">
                      <a:tint val="98000"/>
                      <a:lumMod val="100000"/>
                    </a:schemeClr>
                  </a:gs>
                  <a:gs pos="100000">
                    <a:schemeClr val="accent3">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5-C6E6-4D31-B01E-13B8C68A3ADD}"/>
              </c:ext>
            </c:extLst>
          </c:dPt>
          <c:dPt>
            <c:idx val="3"/>
            <c:bubble3D val="0"/>
            <c:spPr>
              <a:gradFill rotWithShape="1">
                <a:gsLst>
                  <a:gs pos="0">
                    <a:schemeClr val="accent4">
                      <a:tint val="98000"/>
                      <a:lumMod val="100000"/>
                    </a:schemeClr>
                  </a:gs>
                  <a:gs pos="100000">
                    <a:schemeClr val="accent4">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7-C6E6-4D31-B01E-13B8C68A3ADD}"/>
              </c:ext>
            </c:extLst>
          </c:dPt>
          <c:dPt>
            <c:idx val="4"/>
            <c:bubble3D val="0"/>
            <c:spPr>
              <a:gradFill rotWithShape="1">
                <a:gsLst>
                  <a:gs pos="0">
                    <a:schemeClr val="accent5">
                      <a:tint val="98000"/>
                      <a:lumMod val="100000"/>
                    </a:schemeClr>
                  </a:gs>
                  <a:gs pos="100000">
                    <a:schemeClr val="accent5">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9-C6E6-4D31-B01E-13B8C68A3ADD}"/>
              </c:ext>
            </c:extLst>
          </c:dPt>
          <c:dPt>
            <c:idx val="5"/>
            <c:bubble3D val="0"/>
            <c:spPr>
              <a:gradFill rotWithShape="1">
                <a:gsLst>
                  <a:gs pos="0">
                    <a:schemeClr val="accent6">
                      <a:tint val="98000"/>
                      <a:lumMod val="100000"/>
                    </a:schemeClr>
                  </a:gs>
                  <a:gs pos="100000">
                    <a:schemeClr val="accent6">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B-C6E6-4D31-B01E-13B8C68A3ADD}"/>
              </c:ext>
            </c:extLst>
          </c:dPt>
          <c:dPt>
            <c:idx val="6"/>
            <c:bubble3D val="0"/>
            <c:spPr>
              <a:gradFill rotWithShape="1">
                <a:gsLst>
                  <a:gs pos="0">
                    <a:schemeClr val="accent1">
                      <a:lumMod val="60000"/>
                      <a:tint val="98000"/>
                      <a:lumMod val="100000"/>
                    </a:schemeClr>
                  </a:gs>
                  <a:gs pos="100000">
                    <a:schemeClr val="accent1">
                      <a:lumMod val="6000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D-C6E6-4D31-B01E-13B8C68A3ADD}"/>
              </c:ext>
            </c:extLst>
          </c:dPt>
          <c:dPt>
            <c:idx val="7"/>
            <c:bubble3D val="0"/>
            <c:spPr>
              <a:gradFill rotWithShape="1">
                <a:gsLst>
                  <a:gs pos="0">
                    <a:schemeClr val="accent2">
                      <a:lumMod val="60000"/>
                      <a:tint val="98000"/>
                      <a:lumMod val="100000"/>
                    </a:schemeClr>
                  </a:gs>
                  <a:gs pos="100000">
                    <a:schemeClr val="accent2">
                      <a:lumMod val="6000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0F-C6E6-4D31-B01E-13B8C68A3ADD}"/>
              </c:ext>
            </c:extLst>
          </c:dPt>
          <c:dPt>
            <c:idx val="8"/>
            <c:bubble3D val="0"/>
            <c:spPr>
              <a:gradFill rotWithShape="1">
                <a:gsLst>
                  <a:gs pos="0">
                    <a:schemeClr val="accent3">
                      <a:lumMod val="60000"/>
                      <a:tint val="98000"/>
                      <a:lumMod val="100000"/>
                    </a:schemeClr>
                  </a:gs>
                  <a:gs pos="100000">
                    <a:schemeClr val="accent3">
                      <a:lumMod val="6000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11-C6E6-4D31-B01E-13B8C68A3ADD}"/>
              </c:ext>
            </c:extLst>
          </c:dPt>
          <c:dPt>
            <c:idx val="9"/>
            <c:bubble3D val="0"/>
            <c:spPr>
              <a:gradFill rotWithShape="1">
                <a:gsLst>
                  <a:gs pos="0">
                    <a:schemeClr val="accent4">
                      <a:lumMod val="60000"/>
                      <a:tint val="98000"/>
                      <a:lumMod val="100000"/>
                    </a:schemeClr>
                  </a:gs>
                  <a:gs pos="100000">
                    <a:schemeClr val="accent4">
                      <a:lumMod val="6000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13-C6E6-4D31-B01E-13B8C68A3ADD}"/>
              </c:ext>
            </c:extLst>
          </c:dPt>
          <c:dPt>
            <c:idx val="10"/>
            <c:bubble3D val="0"/>
            <c:spPr>
              <a:gradFill rotWithShape="1">
                <a:gsLst>
                  <a:gs pos="0">
                    <a:schemeClr val="accent5">
                      <a:lumMod val="60000"/>
                      <a:tint val="98000"/>
                      <a:lumMod val="100000"/>
                    </a:schemeClr>
                  </a:gs>
                  <a:gs pos="100000">
                    <a:schemeClr val="accent5">
                      <a:lumMod val="6000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15-C6E6-4D31-B01E-13B8C68A3ADD}"/>
              </c:ext>
            </c:extLst>
          </c:dPt>
          <c:dPt>
            <c:idx val="11"/>
            <c:bubble3D val="0"/>
            <c:spPr>
              <a:gradFill rotWithShape="1">
                <a:gsLst>
                  <a:gs pos="0">
                    <a:schemeClr val="accent6">
                      <a:lumMod val="60000"/>
                      <a:tint val="98000"/>
                      <a:lumMod val="100000"/>
                    </a:schemeClr>
                  </a:gs>
                  <a:gs pos="100000">
                    <a:schemeClr val="accent6">
                      <a:lumMod val="6000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c:spPr>
            <c:extLst>
              <c:ext xmlns:c16="http://schemas.microsoft.com/office/drawing/2014/chart" uri="{C3380CC4-5D6E-409C-BE32-E72D297353CC}">
                <c16:uniqueId val="{00000017-C6E6-4D31-B01E-13B8C68A3ADD}"/>
              </c:ext>
            </c:extLst>
          </c:dPt>
          <c:cat>
            <c:strRef>
              <c:f>Sheet1!$A$2:$A$13</c:f>
              <c:strCache>
                <c:ptCount val="12"/>
                <c:pt idx="0">
                  <c:v>Cosmetics</c:v>
                </c:pt>
                <c:pt idx="1">
                  <c:v>Office Supplies</c:v>
                </c:pt>
                <c:pt idx="2">
                  <c:v>Household</c:v>
                </c:pt>
                <c:pt idx="3">
                  <c:v>Baby Food</c:v>
                </c:pt>
                <c:pt idx="4">
                  <c:v>Clothes</c:v>
                </c:pt>
                <c:pt idx="5">
                  <c:v>Cereal</c:v>
                </c:pt>
                <c:pt idx="6">
                  <c:v>Meat</c:v>
                </c:pt>
                <c:pt idx="7">
                  <c:v>Personal Care</c:v>
                </c:pt>
                <c:pt idx="8">
                  <c:v>Vegetables</c:v>
                </c:pt>
                <c:pt idx="9">
                  <c:v>Beverages</c:v>
                </c:pt>
                <c:pt idx="10">
                  <c:v>Snacks</c:v>
                </c:pt>
                <c:pt idx="11">
                  <c:v>Fruits</c:v>
                </c:pt>
              </c:strCache>
            </c:strRef>
          </c:cat>
          <c:val>
            <c:numRef>
              <c:f>Sheet1!$B$2:$B$13</c:f>
              <c:numCache>
                <c:formatCode>General</c:formatCode>
                <c:ptCount val="12"/>
                <c:pt idx="0">
                  <c:v>36601509.600000001</c:v>
                </c:pt>
                <c:pt idx="1">
                  <c:v>30585380.07</c:v>
                </c:pt>
                <c:pt idx="2">
                  <c:v>29889712.289999999</c:v>
                </c:pt>
                <c:pt idx="3">
                  <c:v>10350327.6</c:v>
                </c:pt>
                <c:pt idx="4">
                  <c:v>7787292.7999999998</c:v>
                </c:pt>
                <c:pt idx="5">
                  <c:v>5322898.9000000004</c:v>
                </c:pt>
                <c:pt idx="6">
                  <c:v>4503675.75</c:v>
                </c:pt>
                <c:pt idx="7">
                  <c:v>3980904.84</c:v>
                </c:pt>
                <c:pt idx="8">
                  <c:v>3089057.06</c:v>
                </c:pt>
                <c:pt idx="9">
                  <c:v>2690794.6</c:v>
                </c:pt>
                <c:pt idx="10">
                  <c:v>2080733.46</c:v>
                </c:pt>
                <c:pt idx="11">
                  <c:v>466481.34</c:v>
                </c:pt>
              </c:numCache>
            </c:numRef>
          </c:val>
          <c:extLst>
            <c:ext xmlns:c16="http://schemas.microsoft.com/office/drawing/2014/chart" uri="{C3380CC4-5D6E-409C-BE32-E72D297353CC}">
              <c16:uniqueId val="{00000000-7D65-4199-9BBB-7C517F785056}"/>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 Total Profit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Sum of Total Profit</c:v>
                </c:pt>
              </c:strCache>
            </c:strRef>
          </c:tx>
          <c:spPr>
            <a:solidFill>
              <a:schemeClr val="accent1"/>
            </a:solidFill>
            <a:ln>
              <a:noFill/>
            </a:ln>
            <a:effectLst/>
          </c:spPr>
          <c:invertIfNegative val="0"/>
          <c:cat>
            <c:strRef>
              <c:f>Sheet1!$A$2:$A$13</c:f>
              <c:strCache>
                <c:ptCount val="12"/>
                <c:pt idx="0">
                  <c:v>Cosmetics</c:v>
                </c:pt>
                <c:pt idx="1">
                  <c:v>Household</c:v>
                </c:pt>
                <c:pt idx="2">
                  <c:v>Office Supplies</c:v>
                </c:pt>
                <c:pt idx="3">
                  <c:v>Clothes</c:v>
                </c:pt>
                <c:pt idx="4">
                  <c:v>Baby Food</c:v>
                </c:pt>
                <c:pt idx="5">
                  <c:v>Cereal</c:v>
                </c:pt>
                <c:pt idx="6">
                  <c:v>Vegetables</c:v>
                </c:pt>
                <c:pt idx="7">
                  <c:v>Personal Care</c:v>
                </c:pt>
                <c:pt idx="8">
                  <c:v>Beverages</c:v>
                </c:pt>
                <c:pt idx="9">
                  <c:v>Snacks</c:v>
                </c:pt>
                <c:pt idx="10">
                  <c:v>Meat</c:v>
                </c:pt>
                <c:pt idx="11">
                  <c:v>Fruits</c:v>
                </c:pt>
              </c:strCache>
            </c:strRef>
          </c:cat>
          <c:val>
            <c:numRef>
              <c:f>Sheet1!$B$2:$B$13</c:f>
              <c:numCache>
                <c:formatCode>General</c:formatCode>
                <c:ptCount val="12"/>
                <c:pt idx="0">
                  <c:v>14556048.66</c:v>
                </c:pt>
                <c:pt idx="1">
                  <c:v>7412605.71</c:v>
                </c:pt>
                <c:pt idx="2">
                  <c:v>5929583.75</c:v>
                </c:pt>
                <c:pt idx="3">
                  <c:v>5233334.4000000004</c:v>
                </c:pt>
                <c:pt idx="4">
                  <c:v>3886643.7</c:v>
                </c:pt>
                <c:pt idx="5">
                  <c:v>2292443.4300000002</c:v>
                </c:pt>
                <c:pt idx="6">
                  <c:v>1265819.6299999999</c:v>
                </c:pt>
                <c:pt idx="7">
                  <c:v>1220622.48</c:v>
                </c:pt>
                <c:pt idx="8">
                  <c:v>888047.28</c:v>
                </c:pt>
                <c:pt idx="9">
                  <c:v>751944.18</c:v>
                </c:pt>
                <c:pt idx="10">
                  <c:v>610610</c:v>
                </c:pt>
                <c:pt idx="11">
                  <c:v>120495.18</c:v>
                </c:pt>
              </c:numCache>
            </c:numRef>
          </c:val>
          <c:extLst>
            <c:ext xmlns:c16="http://schemas.microsoft.com/office/drawing/2014/chart" uri="{C3380CC4-5D6E-409C-BE32-E72D297353CC}">
              <c16:uniqueId val="{00000000-6827-47AC-8C52-EB3D0B11C4BC}"/>
            </c:ext>
          </c:extLst>
        </c:ser>
        <c:dLbls>
          <c:showLegendKey val="0"/>
          <c:showVal val="0"/>
          <c:showCatName val="0"/>
          <c:showSerName val="0"/>
          <c:showPercent val="0"/>
          <c:showBubbleSize val="0"/>
        </c:dLbls>
        <c:gapWidth val="219"/>
        <c:overlap val="-27"/>
        <c:axId val="258017648"/>
        <c:axId val="387108000"/>
      </c:barChart>
      <c:catAx>
        <c:axId val="2580176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87108000"/>
        <c:crosses val="autoZero"/>
        <c:auto val="1"/>
        <c:lblAlgn val="ctr"/>
        <c:lblOffset val="100"/>
        <c:noMultiLvlLbl val="0"/>
      </c:catAx>
      <c:valAx>
        <c:axId val="3871080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580176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Item</a:t>
            </a:r>
            <a:r>
              <a:rPr lang="en-IN" baseline="0" dirty="0"/>
              <a:t> Type By Percentage Sale</a:t>
            </a: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percentStacked"/>
        <c:varyColors val="0"/>
        <c:ser>
          <c:idx val="0"/>
          <c:order val="0"/>
          <c:tx>
            <c:strRef>
              <c:f>Sheet1!$B$1</c:f>
              <c:strCache>
                <c:ptCount val="1"/>
                <c:pt idx="0">
                  <c:v>Baby Food</c:v>
                </c:pt>
              </c:strCache>
            </c:strRef>
          </c:tx>
          <c:spPr>
            <a:solidFill>
              <a:schemeClr val="accent1"/>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Sheet1!$B$2:$B$8</c:f>
              <c:numCache>
                <c:formatCode>General</c:formatCode>
                <c:ptCount val="7"/>
                <c:pt idx="1">
                  <c:v>12899</c:v>
                </c:pt>
                <c:pt idx="3">
                  <c:v>22087</c:v>
                </c:pt>
                <c:pt idx="6">
                  <c:v>5559</c:v>
                </c:pt>
              </c:numCache>
            </c:numRef>
          </c:val>
          <c:extLst>
            <c:ext xmlns:c16="http://schemas.microsoft.com/office/drawing/2014/chart" uri="{C3380CC4-5D6E-409C-BE32-E72D297353CC}">
              <c16:uniqueId val="{00000000-7DED-4AC9-94D3-5B8C9AAF31AD}"/>
            </c:ext>
          </c:extLst>
        </c:ser>
        <c:ser>
          <c:idx val="1"/>
          <c:order val="1"/>
          <c:tx>
            <c:strRef>
              <c:f>Sheet1!$C$1</c:f>
              <c:strCache>
                <c:ptCount val="1"/>
                <c:pt idx="0">
                  <c:v>Beverages</c:v>
                </c:pt>
              </c:strCache>
            </c:strRef>
          </c:tx>
          <c:spPr>
            <a:solidFill>
              <a:schemeClr val="accent2"/>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Sheet1!$C$2:$C$8</c:f>
              <c:numCache>
                <c:formatCode>General</c:formatCode>
                <c:ptCount val="7"/>
                <c:pt idx="1">
                  <c:v>18768</c:v>
                </c:pt>
                <c:pt idx="2">
                  <c:v>8156</c:v>
                </c:pt>
                <c:pt idx="3">
                  <c:v>9784</c:v>
                </c:pt>
                <c:pt idx="6">
                  <c:v>20000</c:v>
                </c:pt>
              </c:numCache>
            </c:numRef>
          </c:val>
          <c:extLst>
            <c:ext xmlns:c16="http://schemas.microsoft.com/office/drawing/2014/chart" uri="{C3380CC4-5D6E-409C-BE32-E72D297353CC}">
              <c16:uniqueId val="{00000001-7DED-4AC9-94D3-5B8C9AAF31AD}"/>
            </c:ext>
          </c:extLst>
        </c:ser>
        <c:ser>
          <c:idx val="2"/>
          <c:order val="2"/>
          <c:tx>
            <c:strRef>
              <c:f>Sheet1!$D$1</c:f>
              <c:strCache>
                <c:ptCount val="1"/>
                <c:pt idx="0">
                  <c:v>Cereal</c:v>
                </c:pt>
              </c:strCache>
            </c:strRef>
          </c:tx>
          <c:spPr>
            <a:solidFill>
              <a:schemeClr val="accent3"/>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Sheet1!$D$2:$D$8</c:f>
              <c:numCache>
                <c:formatCode>General</c:formatCode>
                <c:ptCount val="7"/>
                <c:pt idx="1">
                  <c:v>682</c:v>
                </c:pt>
                <c:pt idx="2">
                  <c:v>2804</c:v>
                </c:pt>
                <c:pt idx="4">
                  <c:v>4063</c:v>
                </c:pt>
                <c:pt idx="6">
                  <c:v>18328</c:v>
                </c:pt>
              </c:numCache>
            </c:numRef>
          </c:val>
          <c:extLst>
            <c:ext xmlns:c16="http://schemas.microsoft.com/office/drawing/2014/chart" uri="{C3380CC4-5D6E-409C-BE32-E72D297353CC}">
              <c16:uniqueId val="{00000002-7DED-4AC9-94D3-5B8C9AAF31AD}"/>
            </c:ext>
          </c:extLst>
        </c:ser>
        <c:ser>
          <c:idx val="3"/>
          <c:order val="3"/>
          <c:tx>
            <c:strRef>
              <c:f>Sheet1!$E$1</c:f>
              <c:strCache>
                <c:ptCount val="1"/>
                <c:pt idx="0">
                  <c:v>Clothes</c:v>
                </c:pt>
              </c:strCache>
            </c:strRef>
          </c:tx>
          <c:spPr>
            <a:solidFill>
              <a:schemeClr val="accent4"/>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Sheet1!$E$2:$E$8</c:f>
              <c:numCache>
                <c:formatCode>General</c:formatCode>
                <c:ptCount val="7"/>
                <c:pt idx="0">
                  <c:v>14193</c:v>
                </c:pt>
                <c:pt idx="1">
                  <c:v>9905</c:v>
                </c:pt>
                <c:pt idx="2">
                  <c:v>5498</c:v>
                </c:pt>
                <c:pt idx="3">
                  <c:v>11784</c:v>
                </c:pt>
                <c:pt idx="4">
                  <c:v>14000</c:v>
                </c:pt>
                <c:pt idx="6">
                  <c:v>15880</c:v>
                </c:pt>
              </c:numCache>
            </c:numRef>
          </c:val>
          <c:extLst>
            <c:ext xmlns:c16="http://schemas.microsoft.com/office/drawing/2014/chart" uri="{C3380CC4-5D6E-409C-BE32-E72D297353CC}">
              <c16:uniqueId val="{00000003-7DED-4AC9-94D3-5B8C9AAF31AD}"/>
            </c:ext>
          </c:extLst>
        </c:ser>
        <c:ser>
          <c:idx val="4"/>
          <c:order val="4"/>
          <c:tx>
            <c:strRef>
              <c:f>Sheet1!$F$1</c:f>
              <c:strCache>
                <c:ptCount val="1"/>
                <c:pt idx="0">
                  <c:v>Cosmetics</c:v>
                </c:pt>
              </c:strCache>
            </c:strRef>
          </c:tx>
          <c:spPr>
            <a:solidFill>
              <a:schemeClr val="accent5"/>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Sheet1!$F$2:$F$8</c:f>
              <c:numCache>
                <c:formatCode>General</c:formatCode>
                <c:ptCount val="7"/>
                <c:pt idx="0">
                  <c:v>6952</c:v>
                </c:pt>
                <c:pt idx="1">
                  <c:v>9654</c:v>
                </c:pt>
                <c:pt idx="2">
                  <c:v>1705</c:v>
                </c:pt>
                <c:pt idx="3">
                  <c:v>30100</c:v>
                </c:pt>
                <c:pt idx="4">
                  <c:v>23615</c:v>
                </c:pt>
                <c:pt idx="6">
                  <c:v>11692</c:v>
                </c:pt>
              </c:numCache>
            </c:numRef>
          </c:val>
          <c:extLst>
            <c:ext xmlns:c16="http://schemas.microsoft.com/office/drawing/2014/chart" uri="{C3380CC4-5D6E-409C-BE32-E72D297353CC}">
              <c16:uniqueId val="{00000004-7DED-4AC9-94D3-5B8C9AAF31AD}"/>
            </c:ext>
          </c:extLst>
        </c:ser>
        <c:ser>
          <c:idx val="5"/>
          <c:order val="5"/>
          <c:tx>
            <c:strRef>
              <c:f>Sheet1!$G$1</c:f>
              <c:strCache>
                <c:ptCount val="1"/>
                <c:pt idx="0">
                  <c:v>Fruits</c:v>
                </c:pt>
              </c:strCache>
            </c:strRef>
          </c:tx>
          <c:spPr>
            <a:solidFill>
              <a:schemeClr val="accent6"/>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Sheet1!$G$2:$G$8</c:f>
              <c:numCache>
                <c:formatCode>General</c:formatCode>
                <c:ptCount val="7"/>
                <c:pt idx="0">
                  <c:v>6267</c:v>
                </c:pt>
                <c:pt idx="1">
                  <c:v>7585</c:v>
                </c:pt>
                <c:pt idx="4">
                  <c:v>4979</c:v>
                </c:pt>
                <c:pt idx="6">
                  <c:v>31167</c:v>
                </c:pt>
              </c:numCache>
            </c:numRef>
          </c:val>
          <c:extLst>
            <c:ext xmlns:c16="http://schemas.microsoft.com/office/drawing/2014/chart" uri="{C3380CC4-5D6E-409C-BE32-E72D297353CC}">
              <c16:uniqueId val="{00000005-7DED-4AC9-94D3-5B8C9AAF31AD}"/>
            </c:ext>
          </c:extLst>
        </c:ser>
        <c:ser>
          <c:idx val="6"/>
          <c:order val="6"/>
          <c:tx>
            <c:strRef>
              <c:f>Sheet1!$H$1</c:f>
              <c:strCache>
                <c:ptCount val="1"/>
                <c:pt idx="0">
                  <c:v>Household</c:v>
                </c:pt>
              </c:strCache>
            </c:strRef>
          </c:tx>
          <c:spPr>
            <a:solidFill>
              <a:schemeClr val="accent1">
                <a:lumMod val="60000"/>
              </a:schemeClr>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Sheet1!$H$2:$H$8</c:f>
              <c:numCache>
                <c:formatCode>General</c:formatCode>
                <c:ptCount val="7"/>
                <c:pt idx="0">
                  <c:v>12080</c:v>
                </c:pt>
                <c:pt idx="2">
                  <c:v>8974</c:v>
                </c:pt>
                <c:pt idx="3">
                  <c:v>4795</c:v>
                </c:pt>
                <c:pt idx="5">
                  <c:v>6954</c:v>
                </c:pt>
                <c:pt idx="6">
                  <c:v>11924</c:v>
                </c:pt>
              </c:numCache>
            </c:numRef>
          </c:val>
          <c:extLst>
            <c:ext xmlns:c16="http://schemas.microsoft.com/office/drawing/2014/chart" uri="{C3380CC4-5D6E-409C-BE32-E72D297353CC}">
              <c16:uniqueId val="{00000006-7DED-4AC9-94D3-5B8C9AAF31AD}"/>
            </c:ext>
          </c:extLst>
        </c:ser>
        <c:ser>
          <c:idx val="7"/>
          <c:order val="7"/>
          <c:tx>
            <c:strRef>
              <c:f>Sheet1!$I$1</c:f>
              <c:strCache>
                <c:ptCount val="1"/>
                <c:pt idx="0">
                  <c:v>Meat</c:v>
                </c:pt>
              </c:strCache>
            </c:strRef>
          </c:tx>
          <c:spPr>
            <a:solidFill>
              <a:schemeClr val="accent2">
                <a:lumMod val="60000"/>
              </a:schemeClr>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Sheet1!$I$2:$I$8</c:f>
              <c:numCache>
                <c:formatCode>General</c:formatCode>
                <c:ptCount val="7"/>
                <c:pt idx="1">
                  <c:v>5908</c:v>
                </c:pt>
                <c:pt idx="6">
                  <c:v>4767</c:v>
                </c:pt>
              </c:numCache>
            </c:numRef>
          </c:val>
          <c:extLst>
            <c:ext xmlns:c16="http://schemas.microsoft.com/office/drawing/2014/chart" uri="{C3380CC4-5D6E-409C-BE32-E72D297353CC}">
              <c16:uniqueId val="{00000007-7DED-4AC9-94D3-5B8C9AAF31AD}"/>
            </c:ext>
          </c:extLst>
        </c:ser>
        <c:ser>
          <c:idx val="8"/>
          <c:order val="8"/>
          <c:tx>
            <c:strRef>
              <c:f>Sheet1!$J$1</c:f>
              <c:strCache>
                <c:ptCount val="1"/>
                <c:pt idx="0">
                  <c:v>Office Supplies</c:v>
                </c:pt>
              </c:strCache>
            </c:strRef>
          </c:tx>
          <c:spPr>
            <a:solidFill>
              <a:schemeClr val="accent3">
                <a:lumMod val="60000"/>
              </a:schemeClr>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Sheet1!$J$2:$J$8</c:f>
              <c:numCache>
                <c:formatCode>General</c:formatCode>
                <c:ptCount val="7"/>
                <c:pt idx="0">
                  <c:v>11718</c:v>
                </c:pt>
                <c:pt idx="1">
                  <c:v>2924</c:v>
                </c:pt>
                <c:pt idx="3">
                  <c:v>14053</c:v>
                </c:pt>
                <c:pt idx="4">
                  <c:v>2021</c:v>
                </c:pt>
                <c:pt idx="6">
                  <c:v>16251</c:v>
                </c:pt>
              </c:numCache>
            </c:numRef>
          </c:val>
          <c:extLst>
            <c:ext xmlns:c16="http://schemas.microsoft.com/office/drawing/2014/chart" uri="{C3380CC4-5D6E-409C-BE32-E72D297353CC}">
              <c16:uniqueId val="{00000008-7DED-4AC9-94D3-5B8C9AAF31AD}"/>
            </c:ext>
          </c:extLst>
        </c:ser>
        <c:ser>
          <c:idx val="9"/>
          <c:order val="9"/>
          <c:tx>
            <c:strRef>
              <c:f>Sheet1!$K$1</c:f>
              <c:strCache>
                <c:ptCount val="1"/>
                <c:pt idx="0">
                  <c:v>Personal Care</c:v>
                </c:pt>
              </c:strCache>
            </c:strRef>
          </c:tx>
          <c:spPr>
            <a:solidFill>
              <a:schemeClr val="accent4">
                <a:lumMod val="60000"/>
              </a:schemeClr>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Sheet1!$K$2:$K$8</c:f>
              <c:numCache>
                <c:formatCode>General</c:formatCode>
                <c:ptCount val="7"/>
                <c:pt idx="0">
                  <c:v>4901</c:v>
                </c:pt>
                <c:pt idx="2">
                  <c:v>6409</c:v>
                </c:pt>
                <c:pt idx="3">
                  <c:v>5343</c:v>
                </c:pt>
                <c:pt idx="5">
                  <c:v>12189</c:v>
                </c:pt>
                <c:pt idx="6">
                  <c:v>19866</c:v>
                </c:pt>
              </c:numCache>
            </c:numRef>
          </c:val>
          <c:extLst>
            <c:ext xmlns:c16="http://schemas.microsoft.com/office/drawing/2014/chart" uri="{C3380CC4-5D6E-409C-BE32-E72D297353CC}">
              <c16:uniqueId val="{00000009-7DED-4AC9-94D3-5B8C9AAF31AD}"/>
            </c:ext>
          </c:extLst>
        </c:ser>
        <c:ser>
          <c:idx val="10"/>
          <c:order val="10"/>
          <c:tx>
            <c:strRef>
              <c:f>Sheet1!$L$1</c:f>
              <c:strCache>
                <c:ptCount val="1"/>
                <c:pt idx="0">
                  <c:v>Snacks</c:v>
                </c:pt>
              </c:strCache>
            </c:strRef>
          </c:tx>
          <c:spPr>
            <a:solidFill>
              <a:schemeClr val="accent5">
                <a:lumMod val="60000"/>
              </a:schemeClr>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Sheet1!$L$2:$L$8</c:f>
              <c:numCache>
                <c:formatCode>General</c:formatCode>
                <c:ptCount val="7"/>
                <c:pt idx="2">
                  <c:v>2225</c:v>
                </c:pt>
                <c:pt idx="6">
                  <c:v>11412</c:v>
                </c:pt>
              </c:numCache>
            </c:numRef>
          </c:val>
          <c:extLst>
            <c:ext xmlns:c16="http://schemas.microsoft.com/office/drawing/2014/chart" uri="{C3380CC4-5D6E-409C-BE32-E72D297353CC}">
              <c16:uniqueId val="{0000000A-7DED-4AC9-94D3-5B8C9AAF31AD}"/>
            </c:ext>
          </c:extLst>
        </c:ser>
        <c:ser>
          <c:idx val="11"/>
          <c:order val="11"/>
          <c:tx>
            <c:strRef>
              <c:f>Sheet1!$M$1</c:f>
              <c:strCache>
                <c:ptCount val="1"/>
                <c:pt idx="0">
                  <c:v>Vegetables</c:v>
                </c:pt>
              </c:strCache>
            </c:strRef>
          </c:tx>
          <c:spPr>
            <a:solidFill>
              <a:schemeClr val="accent6">
                <a:lumMod val="60000"/>
              </a:schemeClr>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Sheet1!$M$2:$M$8</c:f>
              <c:numCache>
                <c:formatCode>General</c:formatCode>
                <c:ptCount val="7"/>
                <c:pt idx="0">
                  <c:v>3856</c:v>
                </c:pt>
                <c:pt idx="3">
                  <c:v>171</c:v>
                </c:pt>
                <c:pt idx="6">
                  <c:v>16024</c:v>
                </c:pt>
              </c:numCache>
            </c:numRef>
          </c:val>
          <c:extLst>
            <c:ext xmlns:c16="http://schemas.microsoft.com/office/drawing/2014/chart" uri="{C3380CC4-5D6E-409C-BE32-E72D297353CC}">
              <c16:uniqueId val="{0000000B-7DED-4AC9-94D3-5B8C9AAF31AD}"/>
            </c:ext>
          </c:extLst>
        </c:ser>
        <c:dLbls>
          <c:showLegendKey val="0"/>
          <c:showVal val="0"/>
          <c:showCatName val="0"/>
          <c:showSerName val="0"/>
          <c:showPercent val="0"/>
          <c:showBubbleSize val="0"/>
        </c:dLbls>
        <c:gapWidth val="150"/>
        <c:overlap val="100"/>
        <c:axId val="263195920"/>
        <c:axId val="637014576"/>
      </c:barChart>
      <c:catAx>
        <c:axId val="2631959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37014576"/>
        <c:crosses val="autoZero"/>
        <c:auto val="1"/>
        <c:lblAlgn val="ctr"/>
        <c:lblOffset val="100"/>
        <c:noMultiLvlLbl val="0"/>
      </c:catAx>
      <c:valAx>
        <c:axId val="63701457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631959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Total</a:t>
            </a:r>
            <a:r>
              <a:rPr lang="en-IN" baseline="0" dirty="0"/>
              <a:t> Revenue</a:t>
            </a: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Offline</c:v>
                </c:pt>
              </c:strCache>
            </c:strRef>
          </c:tx>
          <c:spPr>
            <a:solidFill>
              <a:schemeClr val="accent1"/>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Sheet1!$B$2:$B$8</c:f>
              <c:numCache>
                <c:formatCode>General</c:formatCode>
                <c:ptCount val="7"/>
                <c:pt idx="0">
                  <c:v>12146097.76</c:v>
                </c:pt>
                <c:pt idx="1">
                  <c:v>4201867.8499999996</c:v>
                </c:pt>
                <c:pt idx="2">
                  <c:v>8254112.1900000004</c:v>
                </c:pt>
                <c:pt idx="3">
                  <c:v>18122486.449999999</c:v>
                </c:pt>
                <c:pt idx="4">
                  <c:v>4993138.88</c:v>
                </c:pt>
                <c:pt idx="5">
                  <c:v>5643356.5499999998</c:v>
                </c:pt>
                <c:pt idx="6">
                  <c:v>25733749.52</c:v>
                </c:pt>
              </c:numCache>
            </c:numRef>
          </c:val>
          <c:extLst>
            <c:ext xmlns:c16="http://schemas.microsoft.com/office/drawing/2014/chart" uri="{C3380CC4-5D6E-409C-BE32-E72D297353CC}">
              <c16:uniqueId val="{00000000-34C7-4BF8-A1B8-9438FB9B8C7E}"/>
            </c:ext>
          </c:extLst>
        </c:ser>
        <c:ser>
          <c:idx val="1"/>
          <c:order val="1"/>
          <c:tx>
            <c:strRef>
              <c:f>Sheet1!$C$1</c:f>
              <c:strCache>
                <c:ptCount val="1"/>
                <c:pt idx="0">
                  <c:v>Online</c:v>
                </c:pt>
              </c:strCache>
            </c:strRef>
          </c:tx>
          <c:spPr>
            <a:solidFill>
              <a:schemeClr val="accent2"/>
            </a:solidFill>
            <a:ln>
              <a:noFill/>
            </a:ln>
            <a:effectLst/>
          </c:spPr>
          <c:invertIfNegative val="0"/>
          <c:cat>
            <c:strRef>
              <c:f>Sheet1!$A$2:$A$8</c:f>
              <c:strCache>
                <c:ptCount val="7"/>
                <c:pt idx="0">
                  <c:v>Asia</c:v>
                </c:pt>
                <c:pt idx="1">
                  <c:v>Australia and Oceania</c:v>
                </c:pt>
                <c:pt idx="2">
                  <c:v>Central America and the Caribbean</c:v>
                </c:pt>
                <c:pt idx="3">
                  <c:v>Europe</c:v>
                </c:pt>
                <c:pt idx="4">
                  <c:v>Middle East and North Africa</c:v>
                </c:pt>
                <c:pt idx="5">
                  <c:v>North America</c:v>
                </c:pt>
                <c:pt idx="6">
                  <c:v>Sub-Saharan Africa</c:v>
                </c:pt>
              </c:strCache>
            </c:strRef>
          </c:cat>
          <c:val>
            <c:numRef>
              <c:f>Sheet1!$C$2:$C$8</c:f>
              <c:numCache>
                <c:formatCode>General</c:formatCode>
                <c:ptCount val="7"/>
                <c:pt idx="0">
                  <c:v>9200993.2599999998</c:v>
                </c:pt>
                <c:pt idx="1">
                  <c:v>9892397.2799999993</c:v>
                </c:pt>
                <c:pt idx="2">
                  <c:v>916273.3</c:v>
                </c:pt>
                <c:pt idx="3">
                  <c:v>15246445.66</c:v>
                </c:pt>
                <c:pt idx="4">
                  <c:v>9059567.6999999993</c:v>
                </c:pt>
                <c:pt idx="6">
                  <c:v>13938281.91</c:v>
                </c:pt>
              </c:numCache>
            </c:numRef>
          </c:val>
          <c:extLst>
            <c:ext xmlns:c16="http://schemas.microsoft.com/office/drawing/2014/chart" uri="{C3380CC4-5D6E-409C-BE32-E72D297353CC}">
              <c16:uniqueId val="{00000001-34C7-4BF8-A1B8-9438FB9B8C7E}"/>
            </c:ext>
          </c:extLst>
        </c:ser>
        <c:dLbls>
          <c:showLegendKey val="0"/>
          <c:showVal val="0"/>
          <c:showCatName val="0"/>
          <c:showSerName val="0"/>
          <c:showPercent val="0"/>
          <c:showBubbleSize val="0"/>
        </c:dLbls>
        <c:gapWidth val="182"/>
        <c:axId val="1231931648"/>
        <c:axId val="1663811680"/>
      </c:barChart>
      <c:catAx>
        <c:axId val="123193164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3811680"/>
        <c:crosses val="autoZero"/>
        <c:auto val="1"/>
        <c:lblAlgn val="ctr"/>
        <c:lblOffset val="100"/>
        <c:noMultiLvlLbl val="0"/>
      </c:catAx>
      <c:valAx>
        <c:axId val="166381168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319316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Average</a:t>
            </a:r>
            <a:r>
              <a:rPr lang="en-IN" baseline="0" dirty="0"/>
              <a:t> Unit Price</a:t>
            </a: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1247562405763109"/>
          <c:y val="0.14040667962662662"/>
          <c:w val="0.88752437594236888"/>
          <c:h val="0.53455114777994783"/>
        </c:manualLayout>
      </c:layout>
      <c:barChart>
        <c:barDir val="col"/>
        <c:grouping val="stacked"/>
        <c:varyColors val="0"/>
        <c:ser>
          <c:idx val="0"/>
          <c:order val="0"/>
          <c:tx>
            <c:strRef>
              <c:f>Sheet1!$B$1</c:f>
              <c:strCache>
                <c:ptCount val="1"/>
                <c:pt idx="0">
                  <c:v>Average of Unit Price</c:v>
                </c:pt>
              </c:strCache>
            </c:strRef>
          </c:tx>
          <c:spPr>
            <a:solidFill>
              <a:schemeClr val="accent1"/>
            </a:solidFill>
            <a:ln>
              <a:noFill/>
            </a:ln>
            <a:effectLst/>
          </c:spPr>
          <c:invertIfNegative val="0"/>
          <c:cat>
            <c:strRef>
              <c:f>Sheet1!$A$2:$A$13</c:f>
              <c:strCache>
                <c:ptCount val="12"/>
                <c:pt idx="0">
                  <c:v>Household</c:v>
                </c:pt>
                <c:pt idx="1">
                  <c:v>Office Supplies</c:v>
                </c:pt>
                <c:pt idx="2">
                  <c:v>Cosmetics</c:v>
                </c:pt>
                <c:pt idx="3">
                  <c:v>Meat</c:v>
                </c:pt>
                <c:pt idx="4">
                  <c:v>Baby Food</c:v>
                </c:pt>
                <c:pt idx="5">
                  <c:v>Cereal</c:v>
                </c:pt>
                <c:pt idx="6">
                  <c:v>Vegetables</c:v>
                </c:pt>
                <c:pt idx="7">
                  <c:v>Snacks</c:v>
                </c:pt>
                <c:pt idx="8">
                  <c:v>Clothes</c:v>
                </c:pt>
                <c:pt idx="9">
                  <c:v>Personal Care</c:v>
                </c:pt>
                <c:pt idx="10">
                  <c:v>Beverages</c:v>
                </c:pt>
                <c:pt idx="11">
                  <c:v>Fruits</c:v>
                </c:pt>
              </c:strCache>
            </c:strRef>
          </c:cat>
          <c:val>
            <c:numRef>
              <c:f>Sheet1!$B$2:$B$13</c:f>
              <c:numCache>
                <c:formatCode>General</c:formatCode>
                <c:ptCount val="12"/>
                <c:pt idx="0">
                  <c:v>668.27</c:v>
                </c:pt>
                <c:pt idx="1">
                  <c:v>651.21</c:v>
                </c:pt>
                <c:pt idx="2">
                  <c:v>437.2</c:v>
                </c:pt>
                <c:pt idx="3">
                  <c:v>421.89</c:v>
                </c:pt>
                <c:pt idx="4">
                  <c:v>255.28</c:v>
                </c:pt>
                <c:pt idx="5">
                  <c:v>205.7</c:v>
                </c:pt>
                <c:pt idx="6">
                  <c:v>154.06</c:v>
                </c:pt>
                <c:pt idx="7">
                  <c:v>152.58000000000001</c:v>
                </c:pt>
                <c:pt idx="8">
                  <c:v>109.28</c:v>
                </c:pt>
                <c:pt idx="9">
                  <c:v>81.729999999999905</c:v>
                </c:pt>
                <c:pt idx="10">
                  <c:v>47.45</c:v>
                </c:pt>
                <c:pt idx="11">
                  <c:v>9.33</c:v>
                </c:pt>
              </c:numCache>
            </c:numRef>
          </c:val>
          <c:extLst>
            <c:ext xmlns:c16="http://schemas.microsoft.com/office/drawing/2014/chart" uri="{C3380CC4-5D6E-409C-BE32-E72D297353CC}">
              <c16:uniqueId val="{00000000-2573-4E31-8D04-56FA8C8F59CA}"/>
            </c:ext>
          </c:extLst>
        </c:ser>
        <c:ser>
          <c:idx val="1"/>
          <c:order val="1"/>
          <c:tx>
            <c:strRef>
              <c:f>Sheet1!$C$1</c:f>
              <c:strCache>
                <c:ptCount val="1"/>
                <c:pt idx="0">
                  <c:v>Average of Unit Cost</c:v>
                </c:pt>
              </c:strCache>
            </c:strRef>
          </c:tx>
          <c:spPr>
            <a:solidFill>
              <a:schemeClr val="accent2"/>
            </a:solidFill>
            <a:ln>
              <a:noFill/>
            </a:ln>
            <a:effectLst/>
          </c:spPr>
          <c:invertIfNegative val="0"/>
          <c:cat>
            <c:strRef>
              <c:f>Sheet1!$A$2:$A$13</c:f>
              <c:strCache>
                <c:ptCount val="12"/>
                <c:pt idx="0">
                  <c:v>Household</c:v>
                </c:pt>
                <c:pt idx="1">
                  <c:v>Office Supplies</c:v>
                </c:pt>
                <c:pt idx="2">
                  <c:v>Cosmetics</c:v>
                </c:pt>
                <c:pt idx="3">
                  <c:v>Meat</c:v>
                </c:pt>
                <c:pt idx="4">
                  <c:v>Baby Food</c:v>
                </c:pt>
                <c:pt idx="5">
                  <c:v>Cereal</c:v>
                </c:pt>
                <c:pt idx="6">
                  <c:v>Vegetables</c:v>
                </c:pt>
                <c:pt idx="7">
                  <c:v>Snacks</c:v>
                </c:pt>
                <c:pt idx="8">
                  <c:v>Clothes</c:v>
                </c:pt>
                <c:pt idx="9">
                  <c:v>Personal Care</c:v>
                </c:pt>
                <c:pt idx="10">
                  <c:v>Beverages</c:v>
                </c:pt>
                <c:pt idx="11">
                  <c:v>Fruits</c:v>
                </c:pt>
              </c:strCache>
            </c:strRef>
          </c:cat>
          <c:val>
            <c:numRef>
              <c:f>Sheet1!$C$2:$C$13</c:f>
              <c:numCache>
                <c:formatCode>General</c:formatCode>
                <c:ptCount val="12"/>
                <c:pt idx="0">
                  <c:v>502.539999999999</c:v>
                </c:pt>
                <c:pt idx="1">
                  <c:v>524.96</c:v>
                </c:pt>
                <c:pt idx="2">
                  <c:v>263.33</c:v>
                </c:pt>
                <c:pt idx="3">
                  <c:v>364.69</c:v>
                </c:pt>
                <c:pt idx="4">
                  <c:v>159.41999999999999</c:v>
                </c:pt>
                <c:pt idx="5">
                  <c:v>117.11</c:v>
                </c:pt>
                <c:pt idx="6">
                  <c:v>90.93</c:v>
                </c:pt>
                <c:pt idx="7">
                  <c:v>97.44</c:v>
                </c:pt>
                <c:pt idx="8">
                  <c:v>35.840000000000003</c:v>
                </c:pt>
                <c:pt idx="9">
                  <c:v>56.67</c:v>
                </c:pt>
                <c:pt idx="10">
                  <c:v>31.79</c:v>
                </c:pt>
                <c:pt idx="11">
                  <c:v>6.92</c:v>
                </c:pt>
              </c:numCache>
            </c:numRef>
          </c:val>
          <c:extLst>
            <c:ext xmlns:c16="http://schemas.microsoft.com/office/drawing/2014/chart" uri="{C3380CC4-5D6E-409C-BE32-E72D297353CC}">
              <c16:uniqueId val="{00000001-2573-4E31-8D04-56FA8C8F59CA}"/>
            </c:ext>
          </c:extLst>
        </c:ser>
        <c:dLbls>
          <c:showLegendKey val="0"/>
          <c:showVal val="0"/>
          <c:showCatName val="0"/>
          <c:showSerName val="0"/>
          <c:showPercent val="0"/>
          <c:showBubbleSize val="0"/>
        </c:dLbls>
        <c:gapWidth val="150"/>
        <c:overlap val="100"/>
        <c:axId val="1287689280"/>
        <c:axId val="1663837968"/>
      </c:barChart>
      <c:catAx>
        <c:axId val="1287689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3837968"/>
        <c:crosses val="autoZero"/>
        <c:auto val="1"/>
        <c:lblAlgn val="ctr"/>
        <c:lblOffset val="100"/>
        <c:noMultiLvlLbl val="0"/>
      </c:catAx>
      <c:valAx>
        <c:axId val="16638379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876892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Average of Shipping time</c:v>
                </c:pt>
              </c:strCache>
            </c:strRef>
          </c:tx>
          <c:spPr>
            <a:solidFill>
              <a:schemeClr val="accent1"/>
            </a:solidFill>
            <a:ln>
              <a:noFill/>
            </a:ln>
            <a:effectLst/>
          </c:spPr>
          <c:invertIfNegative val="0"/>
          <c:cat>
            <c:strRef>
              <c:f>Sheet1!$A$2:$A$8</c:f>
              <c:strCache>
                <c:ptCount val="7"/>
                <c:pt idx="0">
                  <c:v>Asia</c:v>
                </c:pt>
                <c:pt idx="1">
                  <c:v>Central America and the Caribbean</c:v>
                </c:pt>
                <c:pt idx="2">
                  <c:v>North America</c:v>
                </c:pt>
                <c:pt idx="3">
                  <c:v>Australia and Oceania</c:v>
                </c:pt>
                <c:pt idx="4">
                  <c:v>Middle East and North Africa</c:v>
                </c:pt>
                <c:pt idx="5">
                  <c:v>Europe</c:v>
                </c:pt>
                <c:pt idx="6">
                  <c:v>Sub-Saharan Africa</c:v>
                </c:pt>
              </c:strCache>
            </c:strRef>
          </c:cat>
          <c:val>
            <c:numRef>
              <c:f>Sheet1!$B$2:$B$8</c:f>
              <c:numCache>
                <c:formatCode>General</c:formatCode>
                <c:ptCount val="7"/>
                <c:pt idx="0">
                  <c:v>28.73</c:v>
                </c:pt>
                <c:pt idx="1">
                  <c:v>26.71</c:v>
                </c:pt>
                <c:pt idx="2">
                  <c:v>25.67</c:v>
                </c:pt>
                <c:pt idx="3">
                  <c:v>24.27</c:v>
                </c:pt>
                <c:pt idx="4">
                  <c:v>24.2</c:v>
                </c:pt>
                <c:pt idx="5">
                  <c:v>24.14</c:v>
                </c:pt>
                <c:pt idx="6">
                  <c:v>19.89</c:v>
                </c:pt>
              </c:numCache>
            </c:numRef>
          </c:val>
          <c:extLst>
            <c:ext xmlns:c16="http://schemas.microsoft.com/office/drawing/2014/chart" uri="{C3380CC4-5D6E-409C-BE32-E72D297353CC}">
              <c16:uniqueId val="{00000000-46DE-477C-BFB7-EF3C36B98249}"/>
            </c:ext>
          </c:extLst>
        </c:ser>
        <c:dLbls>
          <c:showLegendKey val="0"/>
          <c:showVal val="0"/>
          <c:showCatName val="0"/>
          <c:showSerName val="0"/>
          <c:showPercent val="0"/>
          <c:showBubbleSize val="0"/>
        </c:dLbls>
        <c:gapWidth val="219"/>
        <c:overlap val="-27"/>
        <c:axId val="268337920"/>
        <c:axId val="448047024"/>
      </c:barChart>
      <c:catAx>
        <c:axId val="2683379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48047024"/>
        <c:crosses val="autoZero"/>
        <c:auto val="1"/>
        <c:lblAlgn val="ctr"/>
        <c:lblOffset val="100"/>
        <c:noMultiLvlLbl val="0"/>
      </c:catAx>
      <c:valAx>
        <c:axId val="4480470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683379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1/9/2024</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SwapnilGavali295"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54F94-D426-0FD5-41DC-B2F201BE0565}"/>
              </a:ext>
            </a:extLst>
          </p:cNvPr>
          <p:cNvSpPr>
            <a:spLocks noGrp="1"/>
          </p:cNvSpPr>
          <p:nvPr>
            <p:ph type="ctrTitle"/>
          </p:nvPr>
        </p:nvSpPr>
        <p:spPr/>
        <p:txBody>
          <a:bodyPr>
            <a:normAutofit/>
          </a:bodyPr>
          <a:lstStyle/>
          <a:p>
            <a:r>
              <a:rPr lang="en-IN" sz="6600" dirty="0">
                <a:latin typeface="Agency FB" panose="020B0503020202020204" pitchFamily="34" charset="0"/>
              </a:rPr>
              <a:t>Amazon Sales Data Analysis report</a:t>
            </a:r>
          </a:p>
        </p:txBody>
      </p:sp>
      <p:sp>
        <p:nvSpPr>
          <p:cNvPr id="3" name="Subtitle 2">
            <a:extLst>
              <a:ext uri="{FF2B5EF4-FFF2-40B4-BE49-F238E27FC236}">
                <a16:creationId xmlns:a16="http://schemas.microsoft.com/office/drawing/2014/main" id="{C837B240-C050-8910-9961-BDEED1313386}"/>
              </a:ext>
            </a:extLst>
          </p:cNvPr>
          <p:cNvSpPr>
            <a:spLocks noGrp="1"/>
          </p:cNvSpPr>
          <p:nvPr>
            <p:ph type="subTitle" idx="1"/>
          </p:nvPr>
        </p:nvSpPr>
        <p:spPr/>
        <p:txBody>
          <a:bodyPr/>
          <a:lstStyle/>
          <a:p>
            <a:r>
              <a:rPr lang="en-IN" dirty="0">
                <a:hlinkClick r:id="rId2"/>
              </a:rPr>
              <a:t>Swapnil </a:t>
            </a:r>
            <a:r>
              <a:rPr lang="en-IN" dirty="0" err="1">
                <a:hlinkClick r:id="rId2"/>
              </a:rPr>
              <a:t>GAvali</a:t>
            </a:r>
            <a:endParaRPr lang="en-IN" dirty="0"/>
          </a:p>
        </p:txBody>
      </p:sp>
    </p:spTree>
    <p:extLst>
      <p:ext uri="{BB962C8B-B14F-4D97-AF65-F5344CB8AC3E}">
        <p14:creationId xmlns:p14="http://schemas.microsoft.com/office/powerpoint/2010/main" val="37728578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04C9C-79A5-D46E-D1B0-14C2AB902538}"/>
              </a:ext>
            </a:extLst>
          </p:cNvPr>
          <p:cNvSpPr>
            <a:spLocks noGrp="1"/>
          </p:cNvSpPr>
          <p:nvPr>
            <p:ph type="title"/>
          </p:nvPr>
        </p:nvSpPr>
        <p:spPr/>
        <p:txBody>
          <a:bodyPr/>
          <a:lstStyle/>
          <a:p>
            <a:r>
              <a:rPr lang="en-IN" dirty="0"/>
              <a:t>Total revenue by region and sales channel</a:t>
            </a:r>
          </a:p>
        </p:txBody>
      </p:sp>
      <p:graphicFrame>
        <p:nvGraphicFramePr>
          <p:cNvPr id="9" name="Content Placeholder 8">
            <a:extLst>
              <a:ext uri="{FF2B5EF4-FFF2-40B4-BE49-F238E27FC236}">
                <a16:creationId xmlns:a16="http://schemas.microsoft.com/office/drawing/2014/main" id="{B4EFA1ED-16F6-D4CE-8166-E4F9D7DD5ED4}"/>
              </a:ext>
            </a:extLst>
          </p:cNvPr>
          <p:cNvGraphicFramePr>
            <a:graphicFrameLocks noGrp="1"/>
          </p:cNvGraphicFramePr>
          <p:nvPr>
            <p:ph idx="1"/>
            <p:extLst>
              <p:ext uri="{D42A27DB-BD31-4B8C-83A1-F6EECF244321}">
                <p14:modId xmlns:p14="http://schemas.microsoft.com/office/powerpoint/2010/main" val="2290637154"/>
              </p:ext>
            </p:extLst>
          </p:nvPr>
        </p:nvGraphicFramePr>
        <p:xfrm>
          <a:off x="5167314" y="1836737"/>
          <a:ext cx="6615112" cy="4592637"/>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49C48B3A-5B53-FC1E-4354-82F4F542C2CD}"/>
              </a:ext>
            </a:extLst>
          </p:cNvPr>
          <p:cNvSpPr txBox="1"/>
          <p:nvPr/>
        </p:nvSpPr>
        <p:spPr>
          <a:xfrm>
            <a:off x="852489" y="1718377"/>
            <a:ext cx="4314825" cy="4801314"/>
          </a:xfrm>
          <a:prstGeom prst="rect">
            <a:avLst/>
          </a:prstGeom>
          <a:noFill/>
        </p:spPr>
        <p:txBody>
          <a:bodyPr wrap="square" rtlCol="0">
            <a:spAutoFit/>
          </a:bodyPr>
          <a:lstStyle/>
          <a:p>
            <a:pPr marL="285750" indent="-285750">
              <a:buFont typeface="Arial" panose="020B0604020202020204" pitchFamily="34" charset="0"/>
              <a:buChar char="•"/>
            </a:pPr>
            <a:r>
              <a:rPr lang="en-US" dirty="0"/>
              <a:t>In the Offline sales channel, Sub-Saharan Africa contributed significantly, making up 18.74% of the total sum of total revenue.</a:t>
            </a:r>
          </a:p>
          <a:p>
            <a:pPr marL="285750" indent="-285750">
              <a:buFont typeface="Arial" panose="020B0604020202020204" pitchFamily="34" charset="0"/>
              <a:buChar char="•"/>
            </a:pPr>
            <a:r>
              <a:rPr lang="en-US" dirty="0"/>
              <a:t>The average sum of total revenue per entry was higher for Offline sales (1,12,99,258.46) compared to Online sales (97,08,993.19).</a:t>
            </a:r>
          </a:p>
          <a:p>
            <a:pPr marL="285750" indent="-285750">
              <a:buFont typeface="Arial" panose="020B0604020202020204" pitchFamily="34" charset="0"/>
              <a:buChar char="•"/>
            </a:pPr>
            <a:r>
              <a:rPr lang="en-US" dirty="0"/>
              <a:t>The most significant divergence in the sum of total revenue for Offline and Online sales occurred in the Sub-Saharan Africa region, where Offline sales were 1,17,95,467.61 higher than Online sales. This indicates a notable disparity in revenue contributions between the two sales channels, particularly in Sub-Saharan Africa.</a:t>
            </a:r>
            <a:endParaRPr lang="en-US" b="0" i="0" dirty="0">
              <a:effectLst/>
              <a:latin typeface="Segoe UI" panose="020B0502040204020203" pitchFamily="34" charset="0"/>
            </a:endParaRPr>
          </a:p>
        </p:txBody>
      </p:sp>
    </p:spTree>
    <p:extLst>
      <p:ext uri="{BB962C8B-B14F-4D97-AF65-F5344CB8AC3E}">
        <p14:creationId xmlns:p14="http://schemas.microsoft.com/office/powerpoint/2010/main" val="4105972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0E2EC-7DFD-4D12-6C59-5F829C087AFB}"/>
              </a:ext>
            </a:extLst>
          </p:cNvPr>
          <p:cNvSpPr>
            <a:spLocks noGrp="1"/>
          </p:cNvSpPr>
          <p:nvPr>
            <p:ph type="title"/>
          </p:nvPr>
        </p:nvSpPr>
        <p:spPr/>
        <p:txBody>
          <a:bodyPr/>
          <a:lstStyle/>
          <a:p>
            <a:r>
              <a:rPr lang="en-IN" dirty="0"/>
              <a:t>Average unit price and cost by item type</a:t>
            </a:r>
          </a:p>
        </p:txBody>
      </p:sp>
      <p:graphicFrame>
        <p:nvGraphicFramePr>
          <p:cNvPr id="11" name="Content Placeholder 10">
            <a:extLst>
              <a:ext uri="{FF2B5EF4-FFF2-40B4-BE49-F238E27FC236}">
                <a16:creationId xmlns:a16="http://schemas.microsoft.com/office/drawing/2014/main" id="{5512C2F4-994D-F92E-F0FF-D923161ED441}"/>
              </a:ext>
            </a:extLst>
          </p:cNvPr>
          <p:cNvGraphicFramePr>
            <a:graphicFrameLocks noGrp="1"/>
          </p:cNvGraphicFramePr>
          <p:nvPr>
            <p:ph idx="1"/>
            <p:extLst>
              <p:ext uri="{D42A27DB-BD31-4B8C-83A1-F6EECF244321}">
                <p14:modId xmlns:p14="http://schemas.microsoft.com/office/powerpoint/2010/main" val="879079273"/>
              </p:ext>
            </p:extLst>
          </p:nvPr>
        </p:nvGraphicFramePr>
        <p:xfrm>
          <a:off x="5419725" y="1931987"/>
          <a:ext cx="6188075" cy="4392613"/>
        </p:xfrm>
        <a:graphic>
          <a:graphicData uri="http://schemas.openxmlformats.org/drawingml/2006/chart">
            <c:chart xmlns:c="http://schemas.openxmlformats.org/drawingml/2006/chart" xmlns:r="http://schemas.openxmlformats.org/officeDocument/2006/relationships" r:id="rId2"/>
          </a:graphicData>
        </a:graphic>
      </p:graphicFrame>
      <p:sp>
        <p:nvSpPr>
          <p:cNvPr id="13" name="TextBox 12">
            <a:extLst>
              <a:ext uri="{FF2B5EF4-FFF2-40B4-BE49-F238E27FC236}">
                <a16:creationId xmlns:a16="http://schemas.microsoft.com/office/drawing/2014/main" id="{DF920C7E-9B74-98CA-E31C-8FC2F74574F5}"/>
              </a:ext>
            </a:extLst>
          </p:cNvPr>
          <p:cNvSpPr txBox="1"/>
          <p:nvPr/>
        </p:nvSpPr>
        <p:spPr>
          <a:xfrm>
            <a:off x="685801" y="1931987"/>
            <a:ext cx="4572000" cy="4247317"/>
          </a:xfrm>
          <a:prstGeom prst="rect">
            <a:avLst/>
          </a:prstGeom>
          <a:noFill/>
        </p:spPr>
        <p:txBody>
          <a:bodyPr wrap="square" rtlCol="0">
            <a:spAutoFit/>
          </a:bodyPr>
          <a:lstStyle/>
          <a:p>
            <a:pPr marL="285750" indent="-285750">
              <a:buFont typeface="Arial" panose="020B0604020202020204" pitchFamily="34" charset="0"/>
              <a:buChar char="•"/>
            </a:pPr>
            <a:r>
              <a:rPr lang="en-US" dirty="0"/>
              <a:t>The average unit price and total average unit cost demonstrate a positive correlation, indicating that as the average unit price increases, so does the average unit cost.</a:t>
            </a:r>
          </a:p>
          <a:p>
            <a:pPr marL="285750" indent="-285750">
              <a:buFont typeface="Arial" panose="020B0604020202020204" pitchFamily="34" charset="0"/>
              <a:buChar char="•"/>
            </a:pPr>
            <a:r>
              <a:rPr lang="en-US" dirty="0"/>
              <a:t>The most significant divergence between the average unit price and average unit cost occurred for the item type Cosmetics, with the average unit price being 173.87 higher than the average unit cost.</a:t>
            </a:r>
          </a:p>
          <a:p>
            <a:pPr marL="285750" indent="-285750">
              <a:buFont typeface="Arial" panose="020B0604020202020204" pitchFamily="34" charset="0"/>
              <a:buChar char="•"/>
            </a:pPr>
            <a:r>
              <a:rPr lang="en-US" dirty="0"/>
              <a:t>Across all 12 item types, the average unit price ranged from 9.33 to 668.27, and the average unit cost ranged from 6.92 to 524.96, illustrating the variability in pricing and costs across different item types.</a:t>
            </a:r>
            <a:endParaRPr lang="en-IN" dirty="0"/>
          </a:p>
        </p:txBody>
      </p:sp>
    </p:spTree>
    <p:extLst>
      <p:ext uri="{BB962C8B-B14F-4D97-AF65-F5344CB8AC3E}">
        <p14:creationId xmlns:p14="http://schemas.microsoft.com/office/powerpoint/2010/main" val="253837295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wipe(down)">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2D442-C0F0-E224-E76C-A8F7E058E318}"/>
              </a:ext>
            </a:extLst>
          </p:cNvPr>
          <p:cNvSpPr>
            <a:spLocks noGrp="1"/>
          </p:cNvSpPr>
          <p:nvPr>
            <p:ph type="title"/>
          </p:nvPr>
        </p:nvSpPr>
        <p:spPr/>
        <p:txBody>
          <a:bodyPr/>
          <a:lstStyle/>
          <a:p>
            <a:r>
              <a:rPr lang="en-IN" b="1" dirty="0"/>
              <a:t>Average shipping time by region</a:t>
            </a:r>
          </a:p>
        </p:txBody>
      </p:sp>
      <p:graphicFrame>
        <p:nvGraphicFramePr>
          <p:cNvPr id="6" name="Content Placeholder 5">
            <a:extLst>
              <a:ext uri="{FF2B5EF4-FFF2-40B4-BE49-F238E27FC236}">
                <a16:creationId xmlns:a16="http://schemas.microsoft.com/office/drawing/2014/main" id="{A9F7C59A-AC5F-64EC-18B5-A7A91013AA58}"/>
              </a:ext>
            </a:extLst>
          </p:cNvPr>
          <p:cNvGraphicFramePr>
            <a:graphicFrameLocks noGrp="1"/>
          </p:cNvGraphicFramePr>
          <p:nvPr>
            <p:ph idx="1"/>
            <p:extLst>
              <p:ext uri="{D42A27DB-BD31-4B8C-83A1-F6EECF244321}">
                <p14:modId xmlns:p14="http://schemas.microsoft.com/office/powerpoint/2010/main" val="558432269"/>
              </p:ext>
            </p:extLst>
          </p:nvPr>
        </p:nvGraphicFramePr>
        <p:xfrm>
          <a:off x="809625" y="1828800"/>
          <a:ext cx="10734675" cy="46101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0606330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14A7B-B6AF-E122-705E-E4B77CC406FC}"/>
              </a:ext>
            </a:extLst>
          </p:cNvPr>
          <p:cNvSpPr>
            <a:spLocks noGrp="1"/>
          </p:cNvSpPr>
          <p:nvPr>
            <p:ph type="title"/>
          </p:nvPr>
        </p:nvSpPr>
        <p:spPr/>
        <p:txBody>
          <a:bodyPr/>
          <a:lstStyle/>
          <a:p>
            <a:r>
              <a:rPr lang="en-IN" dirty="0"/>
              <a:t>My power BI dashboard</a:t>
            </a:r>
          </a:p>
        </p:txBody>
      </p:sp>
      <p:pic>
        <p:nvPicPr>
          <p:cNvPr id="11" name="Content Placeholder 10">
            <a:extLst>
              <a:ext uri="{FF2B5EF4-FFF2-40B4-BE49-F238E27FC236}">
                <a16:creationId xmlns:a16="http://schemas.microsoft.com/office/drawing/2014/main" id="{33B50AB9-376C-A9D2-1400-AAF8978860B7}"/>
              </a:ext>
            </a:extLst>
          </p:cNvPr>
          <p:cNvPicPr>
            <a:picLocks noGrp="1" noChangeAspect="1"/>
          </p:cNvPicPr>
          <p:nvPr>
            <p:ph idx="1"/>
          </p:nvPr>
        </p:nvPicPr>
        <p:blipFill>
          <a:blip r:embed="rId2"/>
          <a:stretch>
            <a:fillRect/>
          </a:stretch>
        </p:blipFill>
        <p:spPr>
          <a:xfrm>
            <a:off x="214816" y="1872853"/>
            <a:ext cx="6795584" cy="4510881"/>
          </a:xfrm>
        </p:spPr>
      </p:pic>
      <p:pic>
        <p:nvPicPr>
          <p:cNvPr id="15" name="Picture 14">
            <a:extLst>
              <a:ext uri="{FF2B5EF4-FFF2-40B4-BE49-F238E27FC236}">
                <a16:creationId xmlns:a16="http://schemas.microsoft.com/office/drawing/2014/main" id="{38DFFC48-A46E-4FE3-E31F-96DB5C047107}"/>
              </a:ext>
            </a:extLst>
          </p:cNvPr>
          <p:cNvPicPr>
            <a:picLocks noChangeAspect="1"/>
          </p:cNvPicPr>
          <p:nvPr/>
        </p:nvPicPr>
        <p:blipFill>
          <a:blip r:embed="rId3"/>
          <a:stretch>
            <a:fillRect/>
          </a:stretch>
        </p:blipFill>
        <p:spPr>
          <a:xfrm>
            <a:off x="7191375" y="4163241"/>
            <a:ext cx="4785808" cy="2475684"/>
          </a:xfrm>
          <a:prstGeom prst="rect">
            <a:avLst/>
          </a:prstGeom>
        </p:spPr>
      </p:pic>
      <p:pic>
        <p:nvPicPr>
          <p:cNvPr id="17" name="Picture 16">
            <a:extLst>
              <a:ext uri="{FF2B5EF4-FFF2-40B4-BE49-F238E27FC236}">
                <a16:creationId xmlns:a16="http://schemas.microsoft.com/office/drawing/2014/main" id="{1E263EE4-FBC8-C884-0BE2-E24F32787A26}"/>
              </a:ext>
            </a:extLst>
          </p:cNvPr>
          <p:cNvPicPr>
            <a:picLocks noChangeAspect="1"/>
          </p:cNvPicPr>
          <p:nvPr/>
        </p:nvPicPr>
        <p:blipFill>
          <a:blip r:embed="rId4"/>
          <a:stretch>
            <a:fillRect/>
          </a:stretch>
        </p:blipFill>
        <p:spPr>
          <a:xfrm>
            <a:off x="7191375" y="1575594"/>
            <a:ext cx="4785809" cy="2552700"/>
          </a:xfrm>
          <a:prstGeom prst="rect">
            <a:avLst/>
          </a:prstGeom>
        </p:spPr>
      </p:pic>
    </p:spTree>
    <p:extLst>
      <p:ext uri="{BB962C8B-B14F-4D97-AF65-F5344CB8AC3E}">
        <p14:creationId xmlns:p14="http://schemas.microsoft.com/office/powerpoint/2010/main" val="313503220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down)">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down)">
                                      <p:cBhvr>
                                        <p:cTn id="1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10F80-C808-5A74-D4E8-BB622D8B0FD0}"/>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AC226A4F-27CE-B555-C8FC-99F91F6B88CC}"/>
              </a:ext>
            </a:extLst>
          </p:cNvPr>
          <p:cNvSpPr>
            <a:spLocks noGrp="1"/>
          </p:cNvSpPr>
          <p:nvPr>
            <p:ph idx="1"/>
          </p:nvPr>
        </p:nvSpPr>
        <p:spPr/>
        <p:txBody>
          <a:bodyPr>
            <a:normAutofit/>
          </a:bodyPr>
          <a:lstStyle/>
          <a:p>
            <a:r>
              <a:rPr lang="en-US" sz="2000" dirty="0"/>
              <a:t>Notable disparities in average unit prices were observed across item types, with Household having the highest average unit price at 668.27 and Fruits at the lowest with 9.33.</a:t>
            </a:r>
          </a:p>
          <a:p>
            <a:r>
              <a:rPr lang="en-US" sz="2000" dirty="0"/>
              <a:t>The positive correlation between the average unit price and average unit cost suggests a consistent trend where higher prices align with higher costs.</a:t>
            </a:r>
          </a:p>
          <a:p>
            <a:r>
              <a:rPr lang="en-US" sz="2000" dirty="0"/>
              <a:t>The most significant divergence between average unit price and average unit cost occurred for Cosmetics, indicating unique pricing dynamics for this item type.</a:t>
            </a:r>
          </a:p>
          <a:p>
            <a:r>
              <a:rPr lang="en-US" sz="2000" dirty="0"/>
              <a:t>Household items stood out with the highest average unit price, showcasing a substantial difference compared to other item types, particularly Fruits.</a:t>
            </a:r>
          </a:p>
          <a:p>
            <a:r>
              <a:rPr lang="en-US" sz="2000" dirty="0"/>
              <a:t>The wide range of average unit prices (9.33 to 668.27) and average unit costs (6.92 to 524.96) emphasizes the diverse pricing strategies and cost structures across the 12 item types.</a:t>
            </a:r>
            <a:endParaRPr lang="en-IN" sz="2000" dirty="0"/>
          </a:p>
        </p:txBody>
      </p:sp>
    </p:spTree>
    <p:extLst>
      <p:ext uri="{BB962C8B-B14F-4D97-AF65-F5344CB8AC3E}">
        <p14:creationId xmlns:p14="http://schemas.microsoft.com/office/powerpoint/2010/main" val="209996188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7ED0ED-D602-DB78-4900-3D58769D98BF}"/>
              </a:ext>
            </a:extLst>
          </p:cNvPr>
          <p:cNvSpPr>
            <a:spLocks noGrp="1"/>
          </p:cNvSpPr>
          <p:nvPr>
            <p:ph type="title"/>
          </p:nvPr>
        </p:nvSpPr>
        <p:spPr/>
        <p:txBody>
          <a:bodyPr/>
          <a:lstStyle/>
          <a:p>
            <a:r>
              <a:rPr lang="en-IN" dirty="0"/>
              <a:t>Objective</a:t>
            </a:r>
          </a:p>
        </p:txBody>
      </p:sp>
      <p:sp>
        <p:nvSpPr>
          <p:cNvPr id="5" name="Content Placeholder 4">
            <a:extLst>
              <a:ext uri="{FF2B5EF4-FFF2-40B4-BE49-F238E27FC236}">
                <a16:creationId xmlns:a16="http://schemas.microsoft.com/office/drawing/2014/main" id="{0F6E2B78-9BFD-EAF9-4DA9-F7DE5D24797F}"/>
              </a:ext>
            </a:extLst>
          </p:cNvPr>
          <p:cNvSpPr>
            <a:spLocks noGrp="1"/>
          </p:cNvSpPr>
          <p:nvPr>
            <p:ph idx="1"/>
          </p:nvPr>
        </p:nvSpPr>
        <p:spPr>
          <a:xfrm>
            <a:off x="685801" y="2142067"/>
            <a:ext cx="10131425" cy="3702921"/>
          </a:xfrm>
        </p:spPr>
        <p:txBody>
          <a:bodyPr>
            <a:noAutofit/>
          </a:bodyPr>
          <a:lstStyle/>
          <a:p>
            <a:r>
              <a:rPr lang="en-US" b="1" dirty="0"/>
              <a:t>Understand the Significance of Sales Management:</a:t>
            </a:r>
            <a:r>
              <a:rPr lang="en-US" dirty="0"/>
              <a:t> Recognize the increasing competition in the market and the necessity for enhanced distribution methods to reduce costs and boost profits.</a:t>
            </a:r>
          </a:p>
          <a:p>
            <a:r>
              <a:rPr lang="en-US" b="1" dirty="0"/>
              <a:t>Highlight the Importance of Sales Management in Enterprises:</a:t>
            </a:r>
            <a:r>
              <a:rPr lang="en-US" dirty="0"/>
              <a:t> Acknowledge that sales management is currently the most crucial function in commercial and business enterprises.</a:t>
            </a:r>
          </a:p>
          <a:p>
            <a:r>
              <a:rPr lang="en-IN" b="1" dirty="0"/>
              <a:t>Explore ETL Processes:</a:t>
            </a:r>
            <a:r>
              <a:rPr lang="en-IN" dirty="0"/>
              <a:t> Implement Extract-Transform-Load (ETL) processes on the Amazon dataset to facilitate efficient data analysis.</a:t>
            </a:r>
            <a:endParaRPr lang="en-US" dirty="0"/>
          </a:p>
          <a:p>
            <a:r>
              <a:rPr lang="en-US" b="1" dirty="0"/>
              <a:t>Identify Sales Trends:</a:t>
            </a:r>
            <a:r>
              <a:rPr lang="en-US" dirty="0"/>
              <a:t> Analyze sales data to extract month-wise, year-wise, and yearly-month-wise sales trends, providing a comprehensive understanding of the sales patterns.</a:t>
            </a:r>
          </a:p>
          <a:p>
            <a:r>
              <a:rPr lang="en-US" b="1" dirty="0"/>
              <a:t>Uncover Key Metrics and Factors:</a:t>
            </a:r>
            <a:r>
              <a:rPr lang="en-US" dirty="0"/>
              <a:t> Employ data analysis techniques to identify key metrics and factors influencing sales, contributing to a deeper comprehension of the underlying dynamics.</a:t>
            </a:r>
          </a:p>
          <a:p>
            <a:r>
              <a:rPr lang="en-US" b="1" dirty="0"/>
              <a:t>Establish Relationships Between Attributes:</a:t>
            </a:r>
            <a:r>
              <a:rPr lang="en-US" dirty="0"/>
              <a:t> Utilize data visualization tools such as Tableau or Power BI to illustrate meaningful relationships between various attributes, aiding in the identification of patterns and insights.</a:t>
            </a:r>
            <a:endParaRPr lang="en-IN" b="1" dirty="0"/>
          </a:p>
        </p:txBody>
      </p:sp>
    </p:spTree>
    <p:extLst>
      <p:ext uri="{BB962C8B-B14F-4D97-AF65-F5344CB8AC3E}">
        <p14:creationId xmlns:p14="http://schemas.microsoft.com/office/powerpoint/2010/main" val="8165393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D5BE80E-803B-4AA3-EAF0-390EA13BBF1A}"/>
              </a:ext>
            </a:extLst>
          </p:cNvPr>
          <p:cNvSpPr>
            <a:spLocks noGrp="1"/>
          </p:cNvSpPr>
          <p:nvPr>
            <p:ph type="title"/>
          </p:nvPr>
        </p:nvSpPr>
        <p:spPr/>
        <p:txBody>
          <a:bodyPr/>
          <a:lstStyle/>
          <a:p>
            <a:r>
              <a:rPr lang="en-IN" dirty="0"/>
              <a:t>Benefits</a:t>
            </a:r>
          </a:p>
        </p:txBody>
      </p:sp>
      <p:sp>
        <p:nvSpPr>
          <p:cNvPr id="5" name="Content Placeholder 4">
            <a:extLst>
              <a:ext uri="{FF2B5EF4-FFF2-40B4-BE49-F238E27FC236}">
                <a16:creationId xmlns:a16="http://schemas.microsoft.com/office/drawing/2014/main" id="{7F1B4C79-4E18-5F25-55BB-156130A46C66}"/>
              </a:ext>
            </a:extLst>
          </p:cNvPr>
          <p:cNvSpPr>
            <a:spLocks noGrp="1"/>
          </p:cNvSpPr>
          <p:nvPr>
            <p:ph idx="1"/>
          </p:nvPr>
        </p:nvSpPr>
        <p:spPr/>
        <p:txBody>
          <a:bodyPr>
            <a:noAutofit/>
          </a:bodyPr>
          <a:lstStyle/>
          <a:p>
            <a:r>
              <a:rPr lang="en-US" dirty="0"/>
              <a:t>By understanding sales trends month-wise, year-wise, and yearly-month-wise, businesses can make informed decisions related to inventory management, marketing strategies, and resource allocation.</a:t>
            </a:r>
          </a:p>
          <a:p>
            <a:r>
              <a:rPr lang="en-US" dirty="0"/>
              <a:t>The insights gained from the analysis contribute to better decision-making, helping organizations respond proactively to market dynamics and changing customer preferences.</a:t>
            </a:r>
          </a:p>
          <a:p>
            <a:r>
              <a:rPr lang="en-US" dirty="0"/>
              <a:t>Analyzing customer trends and satisfaction allows businesses to identify areas for improvement in existing products and services.</a:t>
            </a:r>
          </a:p>
          <a:p>
            <a:r>
              <a:rPr lang="en-US" dirty="0"/>
              <a:t>The data-driven approach facilitates the development of new and better offerings, aligning with customer expectations and market demands.</a:t>
            </a:r>
          </a:p>
          <a:p>
            <a:r>
              <a:rPr lang="en-US" dirty="0"/>
              <a:t>The analysis provides a comprehensive view of customer behavior and preferences, enabling businesses to tailor their strategies to meet specific customer needs.</a:t>
            </a:r>
          </a:p>
          <a:p>
            <a:r>
              <a:rPr lang="en-US" dirty="0"/>
              <a:t>Understanding customer demographics, purchasing patterns, and preferences helps in building targeted marketing campaigns and personalized customer experiences.</a:t>
            </a:r>
            <a:endParaRPr lang="en-IN" b="1" dirty="0"/>
          </a:p>
        </p:txBody>
      </p:sp>
    </p:spTree>
    <p:extLst>
      <p:ext uri="{BB962C8B-B14F-4D97-AF65-F5344CB8AC3E}">
        <p14:creationId xmlns:p14="http://schemas.microsoft.com/office/powerpoint/2010/main" val="3811286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530D9D-7FBF-559C-9241-1B44B42487D2}"/>
              </a:ext>
            </a:extLst>
          </p:cNvPr>
          <p:cNvSpPr>
            <a:spLocks noGrp="1"/>
          </p:cNvSpPr>
          <p:nvPr>
            <p:ph type="title"/>
          </p:nvPr>
        </p:nvSpPr>
        <p:spPr/>
        <p:txBody>
          <a:bodyPr/>
          <a:lstStyle/>
          <a:p>
            <a:r>
              <a:rPr lang="en-IN" dirty="0"/>
              <a:t>Quick Insights</a:t>
            </a:r>
          </a:p>
        </p:txBody>
      </p:sp>
      <p:sp>
        <p:nvSpPr>
          <p:cNvPr id="5" name="Content Placeholder 4">
            <a:extLst>
              <a:ext uri="{FF2B5EF4-FFF2-40B4-BE49-F238E27FC236}">
                <a16:creationId xmlns:a16="http://schemas.microsoft.com/office/drawing/2014/main" id="{BD2E0819-56B4-3E64-DF06-56929ACC617C}"/>
              </a:ext>
            </a:extLst>
          </p:cNvPr>
          <p:cNvSpPr>
            <a:spLocks noGrp="1"/>
          </p:cNvSpPr>
          <p:nvPr>
            <p:ph idx="1"/>
          </p:nvPr>
        </p:nvSpPr>
        <p:spPr/>
        <p:txBody>
          <a:bodyPr/>
          <a:lstStyle/>
          <a:p>
            <a:endParaRPr lang="en-IN" dirty="0"/>
          </a:p>
        </p:txBody>
      </p:sp>
      <p:sp>
        <p:nvSpPr>
          <p:cNvPr id="6" name="Rectangle: Rounded Corners 5">
            <a:extLst>
              <a:ext uri="{FF2B5EF4-FFF2-40B4-BE49-F238E27FC236}">
                <a16:creationId xmlns:a16="http://schemas.microsoft.com/office/drawing/2014/main" id="{2AFAD0E1-D572-F768-2099-5F1218DF4EEC}"/>
              </a:ext>
            </a:extLst>
          </p:cNvPr>
          <p:cNvSpPr/>
          <p:nvPr/>
        </p:nvSpPr>
        <p:spPr>
          <a:xfrm>
            <a:off x="1066801" y="2407024"/>
            <a:ext cx="2686050" cy="1526801"/>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rect">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t>Total Revenue</a:t>
            </a:r>
          </a:p>
          <a:p>
            <a:pPr algn="ctr"/>
            <a:r>
              <a:rPr lang="en-IN" sz="2800" dirty="0"/>
              <a:t>137M $</a:t>
            </a:r>
          </a:p>
        </p:txBody>
      </p:sp>
      <p:sp>
        <p:nvSpPr>
          <p:cNvPr id="9" name="Rectangle: Rounded Corners 8">
            <a:extLst>
              <a:ext uri="{FF2B5EF4-FFF2-40B4-BE49-F238E27FC236}">
                <a16:creationId xmlns:a16="http://schemas.microsoft.com/office/drawing/2014/main" id="{EBD7A72B-E5B8-2124-585D-998D8492AE99}"/>
              </a:ext>
            </a:extLst>
          </p:cNvPr>
          <p:cNvSpPr/>
          <p:nvPr/>
        </p:nvSpPr>
        <p:spPr>
          <a:xfrm>
            <a:off x="2762251" y="4198781"/>
            <a:ext cx="2600324" cy="1430493"/>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rect">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t>Total Units Sold</a:t>
            </a:r>
          </a:p>
          <a:p>
            <a:pPr algn="ctr"/>
            <a:r>
              <a:rPr lang="en-IN" sz="2800" dirty="0"/>
              <a:t>513K</a:t>
            </a:r>
          </a:p>
        </p:txBody>
      </p:sp>
      <p:sp>
        <p:nvSpPr>
          <p:cNvPr id="10" name="Rectangle: Rounded Corners 9">
            <a:extLst>
              <a:ext uri="{FF2B5EF4-FFF2-40B4-BE49-F238E27FC236}">
                <a16:creationId xmlns:a16="http://schemas.microsoft.com/office/drawing/2014/main" id="{61DF46F1-009B-7DCB-C90F-137328BFB40A}"/>
              </a:ext>
            </a:extLst>
          </p:cNvPr>
          <p:cNvSpPr/>
          <p:nvPr/>
        </p:nvSpPr>
        <p:spPr>
          <a:xfrm>
            <a:off x="7845426" y="2425389"/>
            <a:ext cx="2752725" cy="1526801"/>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rect">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t>Total Cost</a:t>
            </a:r>
          </a:p>
          <a:p>
            <a:pPr algn="ctr"/>
            <a:r>
              <a:rPr lang="en-IN" sz="2800" dirty="0"/>
              <a:t>93M $</a:t>
            </a:r>
          </a:p>
        </p:txBody>
      </p:sp>
      <p:sp>
        <p:nvSpPr>
          <p:cNvPr id="11" name="Rectangle: Rounded Corners 10">
            <a:extLst>
              <a:ext uri="{FF2B5EF4-FFF2-40B4-BE49-F238E27FC236}">
                <a16:creationId xmlns:a16="http://schemas.microsoft.com/office/drawing/2014/main" id="{C7F12D15-960D-23BC-6358-59254EA575A2}"/>
              </a:ext>
            </a:extLst>
          </p:cNvPr>
          <p:cNvSpPr/>
          <p:nvPr/>
        </p:nvSpPr>
        <p:spPr>
          <a:xfrm>
            <a:off x="4284663" y="2407023"/>
            <a:ext cx="3000375" cy="1526801"/>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rect">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t>Total Profit Margin</a:t>
            </a:r>
          </a:p>
          <a:p>
            <a:pPr algn="ctr"/>
            <a:r>
              <a:rPr lang="en-IN" sz="2800" dirty="0"/>
              <a:t>44M $</a:t>
            </a:r>
          </a:p>
        </p:txBody>
      </p:sp>
      <p:sp>
        <p:nvSpPr>
          <p:cNvPr id="12" name="Rectangle: Rounded Corners 11">
            <a:extLst>
              <a:ext uri="{FF2B5EF4-FFF2-40B4-BE49-F238E27FC236}">
                <a16:creationId xmlns:a16="http://schemas.microsoft.com/office/drawing/2014/main" id="{80BDCA52-4D64-3217-BE01-5E544956B750}"/>
              </a:ext>
            </a:extLst>
          </p:cNvPr>
          <p:cNvSpPr/>
          <p:nvPr/>
        </p:nvSpPr>
        <p:spPr>
          <a:xfrm>
            <a:off x="6096000" y="4198781"/>
            <a:ext cx="2600324" cy="1430493"/>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rect">
              <a:fillToRect l="100000" b="100000"/>
            </a:path>
            <a:tileRect t="-100000" r="-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t>Country Count</a:t>
            </a:r>
          </a:p>
          <a:p>
            <a:pPr algn="ctr"/>
            <a:r>
              <a:rPr lang="en-IN" sz="2800" dirty="0"/>
              <a:t>76</a:t>
            </a:r>
          </a:p>
        </p:txBody>
      </p:sp>
    </p:spTree>
    <p:extLst>
      <p:ext uri="{BB962C8B-B14F-4D97-AF65-F5344CB8AC3E}">
        <p14:creationId xmlns:p14="http://schemas.microsoft.com/office/powerpoint/2010/main" val="212081499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P spid="11"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824DB-0A86-AC7F-E9EC-B86B5F208F21}"/>
              </a:ext>
            </a:extLst>
          </p:cNvPr>
          <p:cNvSpPr>
            <a:spLocks noGrp="1"/>
          </p:cNvSpPr>
          <p:nvPr>
            <p:ph type="title"/>
          </p:nvPr>
        </p:nvSpPr>
        <p:spPr/>
        <p:txBody>
          <a:bodyPr/>
          <a:lstStyle/>
          <a:p>
            <a:r>
              <a:rPr lang="en-IN" dirty="0"/>
              <a:t>Total sales by year</a:t>
            </a:r>
          </a:p>
        </p:txBody>
      </p:sp>
      <p:graphicFrame>
        <p:nvGraphicFramePr>
          <p:cNvPr id="17" name="Content Placeholder 16">
            <a:extLst>
              <a:ext uri="{FF2B5EF4-FFF2-40B4-BE49-F238E27FC236}">
                <a16:creationId xmlns:a16="http://schemas.microsoft.com/office/drawing/2014/main" id="{C0E19A09-61F7-AC92-9654-F15AA880F2FA}"/>
              </a:ext>
            </a:extLst>
          </p:cNvPr>
          <p:cNvGraphicFramePr>
            <a:graphicFrameLocks noGrp="1"/>
          </p:cNvGraphicFramePr>
          <p:nvPr>
            <p:ph idx="1"/>
            <p:extLst>
              <p:ext uri="{D42A27DB-BD31-4B8C-83A1-F6EECF244321}">
                <p14:modId xmlns:p14="http://schemas.microsoft.com/office/powerpoint/2010/main" val="318519387"/>
              </p:ext>
            </p:extLst>
          </p:nvPr>
        </p:nvGraphicFramePr>
        <p:xfrm>
          <a:off x="4829175" y="1586753"/>
          <a:ext cx="6677024" cy="4661647"/>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a:extLst>
              <a:ext uri="{FF2B5EF4-FFF2-40B4-BE49-F238E27FC236}">
                <a16:creationId xmlns:a16="http://schemas.microsoft.com/office/drawing/2014/main" id="{F7B9DA03-4479-6AD1-63F1-A93131DEF12C}"/>
              </a:ext>
            </a:extLst>
          </p:cNvPr>
          <p:cNvSpPr txBox="1"/>
          <p:nvPr/>
        </p:nvSpPr>
        <p:spPr>
          <a:xfrm>
            <a:off x="514351" y="1894976"/>
            <a:ext cx="4143374" cy="4524315"/>
          </a:xfrm>
          <a:prstGeom prst="rect">
            <a:avLst/>
          </a:prstGeom>
          <a:noFill/>
        </p:spPr>
        <p:txBody>
          <a:bodyPr wrap="square" rtlCol="0">
            <a:spAutoFit/>
          </a:bodyPr>
          <a:lstStyle/>
          <a:p>
            <a:pPr marL="285750" indent="-285750">
              <a:buFont typeface="Arial" panose="020B0604020202020204" pitchFamily="34" charset="0"/>
              <a:buChar char="•"/>
            </a:pPr>
            <a:r>
              <a:rPr lang="en-US" dirty="0"/>
              <a:t>The total cost exhibited a substantial decrease, declining from 1,06,16,258.38 to 92,84,066.18, marking its most significant drop between 2010 and 2017.</a:t>
            </a:r>
          </a:p>
          <a:p>
            <a:pPr marL="285750" indent="-285750">
              <a:buFont typeface="Arial" panose="020B0604020202020204" pitchFamily="34" charset="0"/>
              <a:buChar char="•"/>
            </a:pPr>
            <a:r>
              <a:rPr lang="en-US" dirty="0"/>
              <a:t>Both the sum of total revenue and the sum of total cost experienced a downward trend, with a 19.46% decrease in total revenue and a 12.55% decrease in total cost observed between 2010 and 2017.</a:t>
            </a:r>
          </a:p>
          <a:p>
            <a:pPr marL="285750" indent="-285750">
              <a:buFont typeface="Arial" panose="020B0604020202020204" pitchFamily="34" charset="0"/>
              <a:buChar char="•"/>
            </a:pPr>
            <a:r>
              <a:rPr lang="en-US" dirty="0"/>
              <a:t> The steepest decline in this period was noted in the sum of total cost, showcasing a reduction from 1,06,16,258.38 to 92,84,066.18.</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11091694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 calcmode="lin" valueType="num">
                                      <p:cBhvr additive="base">
                                        <p:cTn id="7"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8">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8">
                                            <p:txEl>
                                              <p:pRg st="1" end="1"/>
                                            </p:txEl>
                                          </p:spTgt>
                                        </p:tgtEl>
                                        <p:attrNameLst>
                                          <p:attrName>style.visibility</p:attrName>
                                        </p:attrNameLst>
                                      </p:cBhvr>
                                      <p:to>
                                        <p:strVal val="visible"/>
                                      </p:to>
                                    </p:set>
                                    <p:anim calcmode="lin" valueType="num">
                                      <p:cBhvr additive="base">
                                        <p:cTn id="11" dur="5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8">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8">
                                            <p:txEl>
                                              <p:pRg st="2" end="2"/>
                                            </p:txEl>
                                          </p:spTgt>
                                        </p:tgtEl>
                                        <p:attrNameLst>
                                          <p:attrName>style.visibility</p:attrName>
                                        </p:attrNameLst>
                                      </p:cBhvr>
                                      <p:to>
                                        <p:strVal val="visible"/>
                                      </p:to>
                                    </p:set>
                                    <p:anim calcmode="lin" valueType="num">
                                      <p:cBhvr additive="base">
                                        <p:cTn id="15"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down)">
                                      <p:cBhvr>
                                        <p:cTn id="2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89C5F-1A5B-C8BE-0F57-3DC495869B07}"/>
              </a:ext>
            </a:extLst>
          </p:cNvPr>
          <p:cNvSpPr>
            <a:spLocks noGrp="1"/>
          </p:cNvSpPr>
          <p:nvPr>
            <p:ph type="title"/>
          </p:nvPr>
        </p:nvSpPr>
        <p:spPr/>
        <p:txBody>
          <a:bodyPr/>
          <a:lstStyle/>
          <a:p>
            <a:r>
              <a:rPr lang="en-IN" dirty="0"/>
              <a:t>Units sold by year and item type</a:t>
            </a:r>
          </a:p>
        </p:txBody>
      </p:sp>
      <p:graphicFrame>
        <p:nvGraphicFramePr>
          <p:cNvPr id="9" name="Content Placeholder 8">
            <a:extLst>
              <a:ext uri="{FF2B5EF4-FFF2-40B4-BE49-F238E27FC236}">
                <a16:creationId xmlns:a16="http://schemas.microsoft.com/office/drawing/2014/main" id="{FD5EF910-F88E-CA6C-82A5-04E6BEA96925}"/>
              </a:ext>
            </a:extLst>
          </p:cNvPr>
          <p:cNvGraphicFramePr>
            <a:graphicFrameLocks noGrp="1"/>
          </p:cNvGraphicFramePr>
          <p:nvPr>
            <p:ph idx="1"/>
            <p:extLst>
              <p:ext uri="{D42A27DB-BD31-4B8C-83A1-F6EECF244321}">
                <p14:modId xmlns:p14="http://schemas.microsoft.com/office/powerpoint/2010/main" val="3612805632"/>
              </p:ext>
            </p:extLst>
          </p:nvPr>
        </p:nvGraphicFramePr>
        <p:xfrm>
          <a:off x="5286375" y="1828800"/>
          <a:ext cx="6419850" cy="4419600"/>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56483707-3C4B-879F-4EEC-CF8360EC2544}"/>
              </a:ext>
            </a:extLst>
          </p:cNvPr>
          <p:cNvSpPr txBox="1"/>
          <p:nvPr/>
        </p:nvSpPr>
        <p:spPr>
          <a:xfrm>
            <a:off x="923926" y="1914941"/>
            <a:ext cx="4124325" cy="4247317"/>
          </a:xfrm>
          <a:prstGeom prst="rect">
            <a:avLst/>
          </a:prstGeom>
          <a:noFill/>
        </p:spPr>
        <p:txBody>
          <a:bodyPr wrap="square" rtlCol="0">
            <a:spAutoFit/>
          </a:bodyPr>
          <a:lstStyle/>
          <a:p>
            <a:pPr marL="285750" indent="-285750">
              <a:buFont typeface="Arial" panose="020B0604020202020204" pitchFamily="34" charset="0"/>
              <a:buChar char="•"/>
            </a:pPr>
            <a:r>
              <a:rPr lang="en-US" dirty="0"/>
              <a:t>Between 2010 and 2017, Personal Care witnessed the most substantial surge in the sum of units sold, experiencing an impressive increase of 3,352.01%. In contrast, Beverages faced the largest decline, witnessing a significant decrease of 79.49%.</a:t>
            </a:r>
          </a:p>
          <a:p>
            <a:pPr marL="285750" indent="-285750">
              <a:buFont typeface="Arial" panose="020B0604020202020204" pitchFamily="34" charset="0"/>
              <a:buChar char="•"/>
            </a:pPr>
            <a:r>
              <a:rPr lang="en-US" dirty="0"/>
              <a:t>The most notable anomaly in the sum of units sold occurred in 2014, with Baby Food reaching a peak of 13,009 units.</a:t>
            </a:r>
          </a:p>
          <a:p>
            <a:pPr marL="285750" indent="-285750">
              <a:buFont typeface="Arial" panose="020B0604020202020204" pitchFamily="34" charset="0"/>
              <a:buChar char="•"/>
            </a:pPr>
            <a:r>
              <a:rPr lang="en-US" dirty="0"/>
              <a:t>The trend for Cosmetics in the sum of units sold started declining in 2015, showing a reduction of 36.25% (1,032 units) over the following two years.</a:t>
            </a:r>
            <a:endParaRPr lang="en-IN" dirty="0"/>
          </a:p>
        </p:txBody>
      </p:sp>
    </p:spTree>
    <p:extLst>
      <p:ext uri="{BB962C8B-B14F-4D97-AF65-F5344CB8AC3E}">
        <p14:creationId xmlns:p14="http://schemas.microsoft.com/office/powerpoint/2010/main" val="79061866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19F86-0CFB-6514-4B14-6572B5AC0EBC}"/>
              </a:ext>
            </a:extLst>
          </p:cNvPr>
          <p:cNvSpPr>
            <a:spLocks noGrp="1"/>
          </p:cNvSpPr>
          <p:nvPr>
            <p:ph type="title"/>
          </p:nvPr>
        </p:nvSpPr>
        <p:spPr/>
        <p:txBody>
          <a:bodyPr/>
          <a:lstStyle/>
          <a:p>
            <a:r>
              <a:rPr lang="en-IN" dirty="0"/>
              <a:t>Total revenue by item type</a:t>
            </a:r>
          </a:p>
        </p:txBody>
      </p:sp>
      <p:graphicFrame>
        <p:nvGraphicFramePr>
          <p:cNvPr id="12" name="Content Placeholder 11">
            <a:extLst>
              <a:ext uri="{FF2B5EF4-FFF2-40B4-BE49-F238E27FC236}">
                <a16:creationId xmlns:a16="http://schemas.microsoft.com/office/drawing/2014/main" id="{94DAEE34-BE66-9A22-5795-07899638213F}"/>
              </a:ext>
            </a:extLst>
          </p:cNvPr>
          <p:cNvGraphicFramePr>
            <a:graphicFrameLocks noGrp="1"/>
          </p:cNvGraphicFramePr>
          <p:nvPr>
            <p:ph idx="1"/>
            <p:extLst>
              <p:ext uri="{D42A27DB-BD31-4B8C-83A1-F6EECF244321}">
                <p14:modId xmlns:p14="http://schemas.microsoft.com/office/powerpoint/2010/main" val="1799741309"/>
              </p:ext>
            </p:extLst>
          </p:nvPr>
        </p:nvGraphicFramePr>
        <p:xfrm>
          <a:off x="5400674" y="1676400"/>
          <a:ext cx="5915025" cy="4676775"/>
        </p:xfrm>
        <a:graphic>
          <a:graphicData uri="http://schemas.openxmlformats.org/drawingml/2006/chart">
            <c:chart xmlns:c="http://schemas.openxmlformats.org/drawingml/2006/chart" xmlns:r="http://schemas.openxmlformats.org/officeDocument/2006/relationships" r:id="rId2"/>
          </a:graphicData>
        </a:graphic>
      </p:graphicFrame>
      <p:sp>
        <p:nvSpPr>
          <p:cNvPr id="13" name="TextBox 12">
            <a:extLst>
              <a:ext uri="{FF2B5EF4-FFF2-40B4-BE49-F238E27FC236}">
                <a16:creationId xmlns:a16="http://schemas.microsoft.com/office/drawing/2014/main" id="{6CA4F8F1-09B2-1D29-BA4F-655F75FE8233}"/>
              </a:ext>
            </a:extLst>
          </p:cNvPr>
          <p:cNvSpPr txBox="1"/>
          <p:nvPr/>
        </p:nvSpPr>
        <p:spPr>
          <a:xfrm>
            <a:off x="571500" y="2065867"/>
            <a:ext cx="4829174" cy="3970318"/>
          </a:xfrm>
          <a:prstGeom prst="rect">
            <a:avLst/>
          </a:prstGeom>
          <a:noFill/>
        </p:spPr>
        <p:txBody>
          <a:bodyPr wrap="square" rtlCol="0">
            <a:spAutoFit/>
          </a:bodyPr>
          <a:lstStyle/>
          <a:p>
            <a:pPr marL="285750" indent="-285750">
              <a:buFont typeface="Arial" panose="020B0604020202020204" pitchFamily="34" charset="0"/>
              <a:buChar char="•"/>
            </a:pPr>
            <a:r>
              <a:rPr lang="en-US" dirty="0"/>
              <a:t>Cosmetics constituted a significant portion of the total revenue, accounting for 26.65% of the overall revenue.</a:t>
            </a:r>
          </a:p>
          <a:p>
            <a:pPr marL="285750" indent="-285750">
              <a:buFont typeface="Arial" panose="020B0604020202020204" pitchFamily="34" charset="0"/>
              <a:buChar char="•"/>
            </a:pPr>
            <a:r>
              <a:rPr lang="en-US" dirty="0"/>
              <a:t>With a sum of total revenue amounting to 3,66,01,509.60, Cosmetics held the highest revenue among all item types. Remarkably, this figure was 7,746.30% higher than Fruits, which recorded the lowest sum of total revenue at 4,66,481.34.</a:t>
            </a:r>
          </a:p>
          <a:p>
            <a:pPr marL="285750" indent="-285750">
              <a:buFont typeface="Arial" panose="020B0604020202020204" pitchFamily="34" charset="0"/>
              <a:buChar char="•"/>
            </a:pPr>
            <a:r>
              <a:rPr lang="en-US" dirty="0"/>
              <a:t>The sum of total revenue across all 12 item types exhibited a broad range, spanning from 4,66,481.34 to 3,66,01,509.60, highlighting the diverse revenue contributions from different item types in the dataset.</a:t>
            </a:r>
            <a:endParaRPr lang="en-IN" dirty="0"/>
          </a:p>
        </p:txBody>
      </p:sp>
    </p:spTree>
    <p:extLst>
      <p:ext uri="{BB962C8B-B14F-4D97-AF65-F5344CB8AC3E}">
        <p14:creationId xmlns:p14="http://schemas.microsoft.com/office/powerpoint/2010/main" val="26467796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 grpId="0">
        <p:bldAsOne/>
      </p:bldGraphic>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0764A-13CB-DDCD-F3C0-193602DD0EDF}"/>
              </a:ext>
            </a:extLst>
          </p:cNvPr>
          <p:cNvSpPr>
            <a:spLocks noGrp="1"/>
          </p:cNvSpPr>
          <p:nvPr>
            <p:ph type="title"/>
          </p:nvPr>
        </p:nvSpPr>
        <p:spPr/>
        <p:txBody>
          <a:bodyPr/>
          <a:lstStyle/>
          <a:p>
            <a:r>
              <a:rPr lang="en-IN" dirty="0"/>
              <a:t>Profit by item type</a:t>
            </a:r>
          </a:p>
        </p:txBody>
      </p:sp>
      <p:graphicFrame>
        <p:nvGraphicFramePr>
          <p:cNvPr id="8" name="Content Placeholder 7">
            <a:extLst>
              <a:ext uri="{FF2B5EF4-FFF2-40B4-BE49-F238E27FC236}">
                <a16:creationId xmlns:a16="http://schemas.microsoft.com/office/drawing/2014/main" id="{DC2F7C52-B4CF-0939-2943-19D63CE71334}"/>
              </a:ext>
            </a:extLst>
          </p:cNvPr>
          <p:cNvGraphicFramePr>
            <a:graphicFrameLocks noGrp="1"/>
          </p:cNvGraphicFramePr>
          <p:nvPr>
            <p:ph idx="1"/>
            <p:extLst>
              <p:ext uri="{D42A27DB-BD31-4B8C-83A1-F6EECF244321}">
                <p14:modId xmlns:p14="http://schemas.microsoft.com/office/powerpoint/2010/main" val="818916480"/>
              </p:ext>
            </p:extLst>
          </p:nvPr>
        </p:nvGraphicFramePr>
        <p:xfrm>
          <a:off x="5610224" y="1638301"/>
          <a:ext cx="5953125" cy="4524374"/>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a:extLst>
              <a:ext uri="{FF2B5EF4-FFF2-40B4-BE49-F238E27FC236}">
                <a16:creationId xmlns:a16="http://schemas.microsoft.com/office/drawing/2014/main" id="{B59BFE62-60C0-F619-EA1D-35AB2DE983B2}"/>
              </a:ext>
            </a:extLst>
          </p:cNvPr>
          <p:cNvSpPr txBox="1"/>
          <p:nvPr/>
        </p:nvSpPr>
        <p:spPr>
          <a:xfrm>
            <a:off x="628651" y="2065867"/>
            <a:ext cx="4876800" cy="3970318"/>
          </a:xfrm>
          <a:prstGeom prst="rect">
            <a:avLst/>
          </a:prstGeom>
          <a:noFill/>
        </p:spPr>
        <p:txBody>
          <a:bodyPr wrap="square" rtlCol="0">
            <a:spAutoFit/>
          </a:bodyPr>
          <a:lstStyle/>
          <a:p>
            <a:pPr marL="285750" indent="-285750">
              <a:buFont typeface="Arial" panose="020B0604020202020204" pitchFamily="34" charset="0"/>
              <a:buChar char="•"/>
            </a:pPr>
            <a:r>
              <a:rPr lang="en-US" dirty="0"/>
              <a:t>With a sum of total profit amounting to 1,45,56,048.66, Cosmetics emerged as the leading item type, surpassing all others. Impressively, this figure was 11,980.19% higher than the lowest sum of total profit, recorded by Fruits at 1,20,495.18.</a:t>
            </a:r>
          </a:p>
          <a:p>
            <a:pPr marL="285750" indent="-285750">
              <a:buFont typeface="Arial" panose="020B0604020202020204" pitchFamily="34" charset="0"/>
              <a:buChar char="•"/>
            </a:pPr>
            <a:r>
              <a:rPr lang="en-US" dirty="0"/>
              <a:t>Cosmetics played a significant role in the overall profit, contributing to 32.96% of the total profit.</a:t>
            </a:r>
          </a:p>
          <a:p>
            <a:pPr marL="285750" indent="-285750">
              <a:buFont typeface="Arial" panose="020B0604020202020204" pitchFamily="34" charset="0"/>
              <a:buChar char="•"/>
            </a:pPr>
            <a:r>
              <a:rPr lang="en-US" dirty="0"/>
              <a:t>The total profit across all 12 item types showcased a considerable range, spanning from 1,20,495.18 to 1,45,56,048.66, highlighting the diverse profit contributions from different item types in the dataset.</a:t>
            </a:r>
            <a:endParaRPr lang="en-IN" dirty="0"/>
          </a:p>
        </p:txBody>
      </p:sp>
    </p:spTree>
    <p:extLst>
      <p:ext uri="{BB962C8B-B14F-4D97-AF65-F5344CB8AC3E}">
        <p14:creationId xmlns:p14="http://schemas.microsoft.com/office/powerpoint/2010/main" val="236892221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AC8C1-A96B-0C99-0D8D-CD2E0675BC69}"/>
              </a:ext>
            </a:extLst>
          </p:cNvPr>
          <p:cNvSpPr>
            <a:spLocks noGrp="1"/>
          </p:cNvSpPr>
          <p:nvPr>
            <p:ph type="title"/>
          </p:nvPr>
        </p:nvSpPr>
        <p:spPr/>
        <p:txBody>
          <a:bodyPr/>
          <a:lstStyle/>
          <a:p>
            <a:r>
              <a:rPr lang="en-IN" dirty="0"/>
              <a:t>Units sold by region and item type</a:t>
            </a:r>
          </a:p>
        </p:txBody>
      </p:sp>
      <p:graphicFrame>
        <p:nvGraphicFramePr>
          <p:cNvPr id="9" name="Content Placeholder 8">
            <a:extLst>
              <a:ext uri="{FF2B5EF4-FFF2-40B4-BE49-F238E27FC236}">
                <a16:creationId xmlns:a16="http://schemas.microsoft.com/office/drawing/2014/main" id="{F4721B1C-888C-29AB-7765-F28CF55129B9}"/>
              </a:ext>
            </a:extLst>
          </p:cNvPr>
          <p:cNvGraphicFramePr>
            <a:graphicFrameLocks noGrp="1"/>
          </p:cNvGraphicFramePr>
          <p:nvPr>
            <p:ph idx="1"/>
            <p:extLst>
              <p:ext uri="{D42A27DB-BD31-4B8C-83A1-F6EECF244321}">
                <p14:modId xmlns:p14="http://schemas.microsoft.com/office/powerpoint/2010/main" val="2611814103"/>
              </p:ext>
            </p:extLst>
          </p:nvPr>
        </p:nvGraphicFramePr>
        <p:xfrm>
          <a:off x="685800" y="1800225"/>
          <a:ext cx="11020425" cy="44481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4322125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spDef>
      <a:spPr/>
      <a:bodyPr rtlCol="0" anchor="ctr"/>
      <a:lstStyle>
        <a:defPPr algn="ctr">
          <a:defRPr dirty="0" smtClean="0"/>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elestial" id="{C4BB2A3D-0E93-4C5F-B0D2-9D3FCE089CC5}" vid="{61DDDE80-2DFA-4F2A-B66F-72059846BDAA}"/>
    </a:ext>
  </a:extLst>
</a:theme>
</file>

<file path=docProps/app.xml><?xml version="1.0" encoding="utf-8"?>
<Properties xmlns="http://schemas.openxmlformats.org/officeDocument/2006/extended-properties" xmlns:vt="http://schemas.openxmlformats.org/officeDocument/2006/docPropsVTypes">
  <Template>TM03457452[[fn=Celestial]]</Template>
  <TotalTime>544</TotalTime>
  <Words>1118</Words>
  <Application>Microsoft Office PowerPoint</Application>
  <PresentationFormat>Widescreen</PresentationFormat>
  <Paragraphs>68</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Agency FB</vt:lpstr>
      <vt:lpstr>Arial</vt:lpstr>
      <vt:lpstr>Calibri</vt:lpstr>
      <vt:lpstr>Calibri Light</vt:lpstr>
      <vt:lpstr>Segoe UI</vt:lpstr>
      <vt:lpstr>Celestial</vt:lpstr>
      <vt:lpstr>Amazon Sales Data Analysis report</vt:lpstr>
      <vt:lpstr>Objective</vt:lpstr>
      <vt:lpstr>Benefits</vt:lpstr>
      <vt:lpstr>Quick Insights</vt:lpstr>
      <vt:lpstr>Total sales by year</vt:lpstr>
      <vt:lpstr>Units sold by year and item type</vt:lpstr>
      <vt:lpstr>Total revenue by item type</vt:lpstr>
      <vt:lpstr>Profit by item type</vt:lpstr>
      <vt:lpstr>Units sold by region and item type</vt:lpstr>
      <vt:lpstr>Total revenue by region and sales channel</vt:lpstr>
      <vt:lpstr>Average unit price and cost by item type</vt:lpstr>
      <vt:lpstr>Average shipping time by region</vt:lpstr>
      <vt:lpstr>My power BI dashboard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Sales Data Analysis report</dc:title>
  <dc:creator>Swapnil Gavali</dc:creator>
  <cp:lastModifiedBy>Swapnil Gavali</cp:lastModifiedBy>
  <cp:revision>6</cp:revision>
  <dcterms:created xsi:type="dcterms:W3CDTF">2024-01-08T15:15:58Z</dcterms:created>
  <dcterms:modified xsi:type="dcterms:W3CDTF">2024-01-09T19:06:43Z</dcterms:modified>
</cp:coreProperties>
</file>

<file path=docProps/thumbnail.jpeg>
</file>